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63" r:id="rId2"/>
    <p:sldId id="264" r:id="rId3"/>
    <p:sldId id="265" r:id="rId4"/>
    <p:sldId id="266" r:id="rId5"/>
    <p:sldId id="267" r:id="rId6"/>
    <p:sldId id="283" r:id="rId7"/>
    <p:sldId id="268" r:id="rId8"/>
    <p:sldId id="269" r:id="rId9"/>
    <p:sldId id="270" r:id="rId10"/>
    <p:sldId id="271" r:id="rId11"/>
    <p:sldId id="272" r:id="rId12"/>
    <p:sldId id="273" r:id="rId13"/>
    <p:sldId id="274" r:id="rId14"/>
    <p:sldId id="275" r:id="rId15"/>
    <p:sldId id="276" r:id="rId16"/>
    <p:sldId id="284" r:id="rId17"/>
    <p:sldId id="286" r:id="rId18"/>
    <p:sldId id="278" r:id="rId19"/>
    <p:sldId id="287" r:id="rId20"/>
    <p:sldId id="279" r:id="rId21"/>
    <p:sldId id="280" r:id="rId22"/>
    <p:sldId id="281" r:id="rId23"/>
    <p:sldId id="289" r:id="rId24"/>
    <p:sldId id="296" r:id="rId25"/>
    <p:sldId id="297" r:id="rId26"/>
    <p:sldId id="288" r:id="rId27"/>
    <p:sldId id="299" r:id="rId28"/>
    <p:sldId id="291" r:id="rId29"/>
    <p:sldId id="292" r:id="rId30"/>
    <p:sldId id="293" r:id="rId31"/>
    <p:sldId id="294" r:id="rId32"/>
    <p:sldId id="295" r:id="rId33"/>
    <p:sldId id="300" r:id="rId34"/>
    <p:sldId id="306" r:id="rId35"/>
    <p:sldId id="301" r:id="rId36"/>
    <p:sldId id="305" r:id="rId37"/>
    <p:sldId id="302" r:id="rId38"/>
    <p:sldId id="307" r:id="rId39"/>
    <p:sldId id="303" r:id="rId40"/>
    <p:sldId id="304" r:id="rId41"/>
    <p:sldId id="308" r:id="rId42"/>
    <p:sldId id="309" r:id="rId43"/>
    <p:sldId id="310" r:id="rId44"/>
    <p:sldId id="311" r:id="rId45"/>
    <p:sldId id="312" r:id="rId46"/>
    <p:sldId id="277" r:id="rId47"/>
    <p:sldId id="31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0" autoAdjust="0"/>
    <p:restoredTop sz="86851" autoAdjust="0"/>
  </p:normalViewPr>
  <p:slideViewPr>
    <p:cSldViewPr snapToGrid="0">
      <p:cViewPr varScale="1">
        <p:scale>
          <a:sx n="61" d="100"/>
          <a:sy n="61" d="100"/>
        </p:scale>
        <p:origin x="89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01AD3-815C-458B-9947-72AA2AC2080E}" type="doc">
      <dgm:prSet loTypeId="urn:microsoft.com/office/officeart/2005/8/layout/pyramid4" loCatId="relationship" qsTypeId="urn:microsoft.com/office/officeart/2005/8/quickstyle/3d2" qsCatId="3D" csTypeId="urn:microsoft.com/office/officeart/2005/8/colors/accent2_3" csCatId="accent2" phldr="1"/>
      <dgm:spPr/>
      <dgm:t>
        <a:bodyPr/>
        <a:lstStyle/>
        <a:p>
          <a:endParaRPr lang="de-DE"/>
        </a:p>
      </dgm:t>
    </dgm:pt>
    <dgm:pt modelId="{4FC5A5D6-D804-4C09-B7F5-B5DE8C783424}">
      <dgm:prSet phldrT="[Text]" custT="1"/>
      <dgm:spPr/>
      <dgm:t>
        <a:bodyPr/>
        <a:lstStyle/>
        <a:p>
          <a:r>
            <a:rPr lang="en-US" sz="1600" b="1" dirty="0"/>
            <a:t>planet</a:t>
          </a:r>
          <a:endParaRPr lang="de-DE" sz="1600" b="1" dirty="0"/>
        </a:p>
      </dgm:t>
    </dgm:pt>
    <dgm:pt modelId="{2078972F-4C60-4BA3-BE4C-430D60A8487A}" type="parTrans" cxnId="{90A3C5B7-31C3-4461-AA52-5D5FAA5B791B}">
      <dgm:prSet/>
      <dgm:spPr/>
      <dgm:t>
        <a:bodyPr/>
        <a:lstStyle/>
        <a:p>
          <a:endParaRPr lang="de-DE"/>
        </a:p>
      </dgm:t>
    </dgm:pt>
    <dgm:pt modelId="{ABCFA253-77AF-4894-829E-71803A89A6A0}" type="sibTrans" cxnId="{90A3C5B7-31C3-4461-AA52-5D5FAA5B791B}">
      <dgm:prSet/>
      <dgm:spPr/>
      <dgm:t>
        <a:bodyPr/>
        <a:lstStyle/>
        <a:p>
          <a:endParaRPr lang="de-DE"/>
        </a:p>
      </dgm:t>
    </dgm:pt>
    <dgm:pt modelId="{600427D8-265D-44E2-8B9F-0E8C4E4B01BA}">
      <dgm:prSet phldrT="[Text]" custT="1"/>
      <dgm:spPr/>
      <dgm:t>
        <a:bodyPr/>
        <a:lstStyle/>
        <a:p>
          <a:r>
            <a:rPr lang="en-US" sz="1600" b="1" dirty="0"/>
            <a:t>profit</a:t>
          </a:r>
          <a:endParaRPr lang="de-DE" sz="1600" b="1" dirty="0"/>
        </a:p>
      </dgm:t>
    </dgm:pt>
    <dgm:pt modelId="{4AFF8015-724A-4218-8F9C-7F78929F9EA4}" type="parTrans" cxnId="{CDA483D4-0BA0-4617-A210-F6EF3FF884C0}">
      <dgm:prSet/>
      <dgm:spPr/>
      <dgm:t>
        <a:bodyPr/>
        <a:lstStyle/>
        <a:p>
          <a:endParaRPr lang="de-DE"/>
        </a:p>
      </dgm:t>
    </dgm:pt>
    <dgm:pt modelId="{29D4CFB3-6A8A-45BC-897F-A16B9237FEE9}" type="sibTrans" cxnId="{CDA483D4-0BA0-4617-A210-F6EF3FF884C0}">
      <dgm:prSet/>
      <dgm:spPr/>
      <dgm:t>
        <a:bodyPr/>
        <a:lstStyle/>
        <a:p>
          <a:endParaRPr lang="de-DE"/>
        </a:p>
      </dgm:t>
    </dgm:pt>
    <dgm:pt modelId="{D616750F-FA5A-4BBD-913D-CE6B0D65DF5A}">
      <dgm:prSet phldrT="[Text]" custT="1"/>
      <dgm:spPr/>
      <dgm:t>
        <a:bodyPr/>
        <a:lstStyle/>
        <a:p>
          <a:endParaRPr lang="de-DE" sz="1400" b="1" dirty="0"/>
        </a:p>
        <a:p>
          <a:r>
            <a:rPr lang="en-GB" sz="1600" b="1" noProof="0" dirty="0"/>
            <a:t>Ethical decisions are affected by …</a:t>
          </a:r>
        </a:p>
      </dgm:t>
    </dgm:pt>
    <dgm:pt modelId="{98CEDF28-49C9-4301-B7A1-AADF2F5ACF26}" type="parTrans" cxnId="{EC2BA68F-FBAC-43FB-B770-C24C3B649E77}">
      <dgm:prSet/>
      <dgm:spPr/>
      <dgm:t>
        <a:bodyPr/>
        <a:lstStyle/>
        <a:p>
          <a:endParaRPr lang="de-DE"/>
        </a:p>
      </dgm:t>
    </dgm:pt>
    <dgm:pt modelId="{D24DC58E-6E95-45C8-9557-A9387142930F}" type="sibTrans" cxnId="{EC2BA68F-FBAC-43FB-B770-C24C3B649E77}">
      <dgm:prSet/>
      <dgm:spPr/>
      <dgm:t>
        <a:bodyPr/>
        <a:lstStyle/>
        <a:p>
          <a:endParaRPr lang="de-DE"/>
        </a:p>
      </dgm:t>
    </dgm:pt>
    <dgm:pt modelId="{9E4DB978-C2DD-4577-9992-1AAFBC868559}">
      <dgm:prSet phldrT="[Text]" custT="1"/>
      <dgm:spPr/>
      <dgm:t>
        <a:bodyPr/>
        <a:lstStyle/>
        <a:p>
          <a:r>
            <a:rPr lang="en-US" sz="1600" b="1" dirty="0"/>
            <a:t>society</a:t>
          </a:r>
          <a:endParaRPr lang="de-DE" sz="1600" b="1" dirty="0"/>
        </a:p>
      </dgm:t>
    </dgm:pt>
    <dgm:pt modelId="{32FFE71E-BA0E-4049-9111-AED79BD72FFE}" type="parTrans" cxnId="{A1AADF2A-7B32-448A-A462-E90A7A1F411F}">
      <dgm:prSet/>
      <dgm:spPr/>
      <dgm:t>
        <a:bodyPr/>
        <a:lstStyle/>
        <a:p>
          <a:endParaRPr lang="de-DE"/>
        </a:p>
      </dgm:t>
    </dgm:pt>
    <dgm:pt modelId="{A971AE27-A140-41FB-B5B1-1703CFD5D8B8}" type="sibTrans" cxnId="{A1AADF2A-7B32-448A-A462-E90A7A1F411F}">
      <dgm:prSet/>
      <dgm:spPr/>
      <dgm:t>
        <a:bodyPr/>
        <a:lstStyle/>
        <a:p>
          <a:endParaRPr lang="de-DE"/>
        </a:p>
      </dgm:t>
    </dgm:pt>
    <dgm:pt modelId="{937438F0-DE07-453A-BD0C-96D6DFD5852F}" type="pres">
      <dgm:prSet presAssocID="{FC901AD3-815C-458B-9947-72AA2AC2080E}" presName="compositeShape" presStyleCnt="0">
        <dgm:presLayoutVars>
          <dgm:chMax val="9"/>
          <dgm:dir/>
          <dgm:resizeHandles val="exact"/>
        </dgm:presLayoutVars>
      </dgm:prSet>
      <dgm:spPr/>
      <dgm:t>
        <a:bodyPr/>
        <a:lstStyle/>
        <a:p>
          <a:endParaRPr lang="it-IT"/>
        </a:p>
      </dgm:t>
    </dgm:pt>
    <dgm:pt modelId="{5A8A6577-9353-4D4C-944E-B3E67728D9E6}" type="pres">
      <dgm:prSet presAssocID="{FC901AD3-815C-458B-9947-72AA2AC2080E}" presName="triangle1" presStyleLbl="node1" presStyleIdx="0" presStyleCnt="4">
        <dgm:presLayoutVars>
          <dgm:bulletEnabled val="1"/>
        </dgm:presLayoutVars>
      </dgm:prSet>
      <dgm:spPr/>
      <dgm:t>
        <a:bodyPr/>
        <a:lstStyle/>
        <a:p>
          <a:endParaRPr lang="it-IT"/>
        </a:p>
      </dgm:t>
    </dgm:pt>
    <dgm:pt modelId="{09411BFD-E38F-45E0-9DB1-1A0D5BCEC155}" type="pres">
      <dgm:prSet presAssocID="{FC901AD3-815C-458B-9947-72AA2AC2080E}" presName="triangle2" presStyleLbl="node1" presStyleIdx="1" presStyleCnt="4">
        <dgm:presLayoutVars>
          <dgm:bulletEnabled val="1"/>
        </dgm:presLayoutVars>
      </dgm:prSet>
      <dgm:spPr/>
      <dgm:t>
        <a:bodyPr/>
        <a:lstStyle/>
        <a:p>
          <a:endParaRPr lang="it-IT"/>
        </a:p>
      </dgm:t>
    </dgm:pt>
    <dgm:pt modelId="{F35FEEA1-4861-4C73-8E97-83539262E145}" type="pres">
      <dgm:prSet presAssocID="{FC901AD3-815C-458B-9947-72AA2AC2080E}" presName="triangle3" presStyleLbl="node1" presStyleIdx="2" presStyleCnt="4">
        <dgm:presLayoutVars>
          <dgm:bulletEnabled val="1"/>
        </dgm:presLayoutVars>
      </dgm:prSet>
      <dgm:spPr/>
      <dgm:t>
        <a:bodyPr/>
        <a:lstStyle/>
        <a:p>
          <a:endParaRPr lang="it-IT"/>
        </a:p>
      </dgm:t>
    </dgm:pt>
    <dgm:pt modelId="{69C9BA88-C75B-4B4A-BCE6-570EAA0F3DE7}" type="pres">
      <dgm:prSet presAssocID="{FC901AD3-815C-458B-9947-72AA2AC2080E}" presName="triangle4" presStyleLbl="node1" presStyleIdx="3" presStyleCnt="4">
        <dgm:presLayoutVars>
          <dgm:bulletEnabled val="1"/>
        </dgm:presLayoutVars>
      </dgm:prSet>
      <dgm:spPr/>
      <dgm:t>
        <a:bodyPr/>
        <a:lstStyle/>
        <a:p>
          <a:endParaRPr lang="it-IT"/>
        </a:p>
      </dgm:t>
    </dgm:pt>
  </dgm:ptLst>
  <dgm:cxnLst>
    <dgm:cxn modelId="{ED27568D-3833-45F7-A11E-559A3ACAFCD3}" type="presOf" srcId="{600427D8-265D-44E2-8B9F-0E8C4E4B01BA}" destId="{09411BFD-E38F-45E0-9DB1-1A0D5BCEC155}" srcOrd="0" destOrd="0" presId="urn:microsoft.com/office/officeart/2005/8/layout/pyramid4"/>
    <dgm:cxn modelId="{4D424283-5892-47D1-A323-2184B2C963A6}" type="presOf" srcId="{9E4DB978-C2DD-4577-9992-1AAFBC868559}" destId="{69C9BA88-C75B-4B4A-BCE6-570EAA0F3DE7}" srcOrd="0" destOrd="0" presId="urn:microsoft.com/office/officeart/2005/8/layout/pyramid4"/>
    <dgm:cxn modelId="{E2784A4B-F653-4F2D-B1C7-DC69B6FA8003}" type="presOf" srcId="{FC901AD3-815C-458B-9947-72AA2AC2080E}" destId="{937438F0-DE07-453A-BD0C-96D6DFD5852F}" srcOrd="0" destOrd="0" presId="urn:microsoft.com/office/officeart/2005/8/layout/pyramid4"/>
    <dgm:cxn modelId="{EC2BA68F-FBAC-43FB-B770-C24C3B649E77}" srcId="{FC901AD3-815C-458B-9947-72AA2AC2080E}" destId="{D616750F-FA5A-4BBD-913D-CE6B0D65DF5A}" srcOrd="2" destOrd="0" parTransId="{98CEDF28-49C9-4301-B7A1-AADF2F5ACF26}" sibTransId="{D24DC58E-6E95-45C8-9557-A9387142930F}"/>
    <dgm:cxn modelId="{90A3C5B7-31C3-4461-AA52-5D5FAA5B791B}" srcId="{FC901AD3-815C-458B-9947-72AA2AC2080E}" destId="{4FC5A5D6-D804-4C09-B7F5-B5DE8C783424}" srcOrd="0" destOrd="0" parTransId="{2078972F-4C60-4BA3-BE4C-430D60A8487A}" sibTransId="{ABCFA253-77AF-4894-829E-71803A89A6A0}"/>
    <dgm:cxn modelId="{D08A1D36-5A2E-40EA-9AB7-3663C101E1C1}" type="presOf" srcId="{D616750F-FA5A-4BBD-913D-CE6B0D65DF5A}" destId="{F35FEEA1-4861-4C73-8E97-83539262E145}" srcOrd="0" destOrd="0" presId="urn:microsoft.com/office/officeart/2005/8/layout/pyramid4"/>
    <dgm:cxn modelId="{CDA483D4-0BA0-4617-A210-F6EF3FF884C0}" srcId="{FC901AD3-815C-458B-9947-72AA2AC2080E}" destId="{600427D8-265D-44E2-8B9F-0E8C4E4B01BA}" srcOrd="1" destOrd="0" parTransId="{4AFF8015-724A-4218-8F9C-7F78929F9EA4}" sibTransId="{29D4CFB3-6A8A-45BC-897F-A16B9237FEE9}"/>
    <dgm:cxn modelId="{999473F0-CA3E-44F7-AE63-5A5CD97AAD73}" type="presOf" srcId="{4FC5A5D6-D804-4C09-B7F5-B5DE8C783424}" destId="{5A8A6577-9353-4D4C-944E-B3E67728D9E6}" srcOrd="0" destOrd="0" presId="urn:microsoft.com/office/officeart/2005/8/layout/pyramid4"/>
    <dgm:cxn modelId="{A1AADF2A-7B32-448A-A462-E90A7A1F411F}" srcId="{FC901AD3-815C-458B-9947-72AA2AC2080E}" destId="{9E4DB978-C2DD-4577-9992-1AAFBC868559}" srcOrd="3" destOrd="0" parTransId="{32FFE71E-BA0E-4049-9111-AED79BD72FFE}" sibTransId="{A971AE27-A140-41FB-B5B1-1703CFD5D8B8}"/>
    <dgm:cxn modelId="{B6021BE6-8AA8-4230-B240-A1F2869D49A0}" type="presParOf" srcId="{937438F0-DE07-453A-BD0C-96D6DFD5852F}" destId="{5A8A6577-9353-4D4C-944E-B3E67728D9E6}" srcOrd="0" destOrd="0" presId="urn:microsoft.com/office/officeart/2005/8/layout/pyramid4"/>
    <dgm:cxn modelId="{BA8B6472-F911-47C4-8C78-198806467810}" type="presParOf" srcId="{937438F0-DE07-453A-BD0C-96D6DFD5852F}" destId="{09411BFD-E38F-45E0-9DB1-1A0D5BCEC155}" srcOrd="1" destOrd="0" presId="urn:microsoft.com/office/officeart/2005/8/layout/pyramid4"/>
    <dgm:cxn modelId="{BC69F85F-59CA-4473-B531-EE46396D97EA}" type="presParOf" srcId="{937438F0-DE07-453A-BD0C-96D6DFD5852F}" destId="{F35FEEA1-4861-4C73-8E97-83539262E145}" srcOrd="2" destOrd="0" presId="urn:microsoft.com/office/officeart/2005/8/layout/pyramid4"/>
    <dgm:cxn modelId="{1D4857CC-6BE9-4428-917D-B6F2B8935E3F}" type="presParOf" srcId="{937438F0-DE07-453A-BD0C-96D6DFD5852F}" destId="{69C9BA88-C75B-4B4A-BCE6-570EAA0F3DE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2BF34-D4EE-4484-ABF5-9941078861B4}" type="doc">
      <dgm:prSet loTypeId="urn:microsoft.com/office/officeart/2005/8/layout/hList7" loCatId="list" qsTypeId="urn:microsoft.com/office/officeart/2005/8/quickstyle/simple1" qsCatId="simple" csTypeId="urn:microsoft.com/office/officeart/2005/8/colors/accent2_3" csCatId="accent2" phldr="1"/>
      <dgm:spPr/>
      <dgm:t>
        <a:bodyPr/>
        <a:lstStyle/>
        <a:p>
          <a:endParaRPr lang="de-DE"/>
        </a:p>
      </dgm:t>
    </dgm:pt>
    <dgm:pt modelId="{92BF62EE-24E4-43DA-A792-0936242CB613}">
      <dgm:prSet phldrT="[Text]" custT="1"/>
      <dgm:spPr/>
      <dgm:t>
        <a:bodyPr/>
        <a:lstStyle/>
        <a:p>
          <a:r>
            <a:rPr lang="en-GB" sz="2000" b="1" dirty="0">
              <a:latin typeface="Arial" panose="020B0604020202020204" pitchFamily="34" charset="0"/>
              <a:cs typeface="Arial" panose="020B0604020202020204" pitchFamily="34" charset="0"/>
            </a:rPr>
            <a:t>Utilitarian Approach</a:t>
          </a:r>
          <a:endParaRPr lang="de-DE" sz="2000" dirty="0"/>
        </a:p>
      </dgm:t>
    </dgm:pt>
    <dgm:pt modelId="{8083A2D9-F352-477E-8940-93D62FA8BD44}" type="parTrans" cxnId="{6C33D063-560C-4088-9592-19FB27213696}">
      <dgm:prSet/>
      <dgm:spPr/>
      <dgm:t>
        <a:bodyPr/>
        <a:lstStyle/>
        <a:p>
          <a:endParaRPr lang="de-DE"/>
        </a:p>
      </dgm:t>
    </dgm:pt>
    <dgm:pt modelId="{AA524F3E-A216-4140-8D15-832E4A9DAE60}" type="sibTrans" cxnId="{6C33D063-560C-4088-9592-19FB27213696}">
      <dgm:prSet/>
      <dgm:spPr/>
      <dgm:t>
        <a:bodyPr/>
        <a:lstStyle/>
        <a:p>
          <a:endParaRPr lang="de-DE"/>
        </a:p>
      </dgm:t>
    </dgm:pt>
    <dgm:pt modelId="{FE0A548E-B92B-46C7-BF10-5C833D2536D7}">
      <dgm:prSet phldrT="[Text]" custT="1"/>
      <dgm:spPr/>
      <dgm:t>
        <a:bodyPr/>
        <a:lstStyle/>
        <a:p>
          <a:pPr>
            <a:buClrTx/>
            <a:buSzTx/>
            <a:buFontTx/>
            <a:buNone/>
          </a:pPr>
          <a:r>
            <a:rPr lang="de-DE" sz="2000" b="1" dirty="0">
              <a:latin typeface="Arial" panose="020B0604020202020204" pitchFamily="34" charset="0"/>
              <a:cs typeface="Arial" panose="020B0604020202020204" pitchFamily="34" charset="0"/>
            </a:rPr>
            <a:t>Common-</a:t>
          </a:r>
          <a:r>
            <a:rPr lang="de-DE" sz="2000" b="1" dirty="0" err="1">
              <a:latin typeface="Arial" panose="020B0604020202020204" pitchFamily="34" charset="0"/>
              <a:cs typeface="Arial" panose="020B0604020202020204" pitchFamily="34" charset="0"/>
            </a:rPr>
            <a:t>Good</a:t>
          </a:r>
          <a:r>
            <a:rPr lang="en-GB" sz="2000" b="1" dirty="0">
              <a:latin typeface="Arial" panose="020B0604020202020204" pitchFamily="34" charset="0"/>
              <a:cs typeface="Arial" panose="020B0604020202020204" pitchFamily="34" charset="0"/>
            </a:rPr>
            <a:t> Approach</a:t>
          </a:r>
          <a:endParaRPr lang="de-DE" sz="2000" dirty="0"/>
        </a:p>
      </dgm:t>
    </dgm:pt>
    <dgm:pt modelId="{3BE55D6A-ABA0-4BAD-A83D-DE8477246C7D}" type="parTrans" cxnId="{1E9BEA69-9381-4D97-BA0D-09B61E6DF2F0}">
      <dgm:prSet/>
      <dgm:spPr/>
      <dgm:t>
        <a:bodyPr/>
        <a:lstStyle/>
        <a:p>
          <a:endParaRPr lang="de-DE"/>
        </a:p>
      </dgm:t>
    </dgm:pt>
    <dgm:pt modelId="{91176293-2AA8-425D-8692-9E238F7D82EE}" type="sibTrans" cxnId="{1E9BEA69-9381-4D97-BA0D-09B61E6DF2F0}">
      <dgm:prSet/>
      <dgm:spPr/>
      <dgm:t>
        <a:bodyPr/>
        <a:lstStyle/>
        <a:p>
          <a:endParaRPr lang="de-DE"/>
        </a:p>
      </dgm:t>
    </dgm:pt>
    <dgm:pt modelId="{9E00B768-BFF0-4395-B9B6-E5BD058EEAB7}">
      <dgm:prSet phldrT="[Text]" custT="1"/>
      <dgm:spPr/>
      <dgm:t>
        <a:bodyPr/>
        <a:lstStyle/>
        <a:p>
          <a:r>
            <a:rPr lang="de-DE" sz="2000" b="1" dirty="0">
              <a:latin typeface="Arial" panose="020B0604020202020204" pitchFamily="34" charset="0"/>
              <a:cs typeface="Arial" panose="020B0604020202020204" pitchFamily="34" charset="0"/>
            </a:rPr>
            <a:t>Moral-Rights Approach</a:t>
          </a:r>
          <a:endParaRPr lang="de-DE" sz="2000" dirty="0"/>
        </a:p>
      </dgm:t>
    </dgm:pt>
    <dgm:pt modelId="{2D318131-AEB0-423C-8BBD-3979AC3375FC}" type="parTrans" cxnId="{FC7183BB-089D-4377-90B7-612BDD638308}">
      <dgm:prSet/>
      <dgm:spPr/>
      <dgm:t>
        <a:bodyPr/>
        <a:lstStyle/>
        <a:p>
          <a:endParaRPr lang="de-DE"/>
        </a:p>
      </dgm:t>
    </dgm:pt>
    <dgm:pt modelId="{24F635C3-9BE6-45B3-BE19-25946F8D7D78}" type="sibTrans" cxnId="{FC7183BB-089D-4377-90B7-612BDD638308}">
      <dgm:prSet/>
      <dgm:spPr/>
      <dgm:t>
        <a:bodyPr/>
        <a:lstStyle/>
        <a:p>
          <a:endParaRPr lang="de-DE"/>
        </a:p>
      </dgm:t>
    </dgm:pt>
    <dgm:pt modelId="{359FA629-DFF0-4C9E-98F4-516346B4DA75}">
      <dgm:prSet custT="1"/>
      <dgm:spPr/>
      <dgm:t>
        <a:bodyPr/>
        <a:lstStyle/>
        <a:p>
          <a:r>
            <a:rPr lang="de-DE" sz="2000" b="1" dirty="0">
              <a:latin typeface="Arial" panose="020B0604020202020204" pitchFamily="34" charset="0"/>
              <a:cs typeface="Arial" panose="020B0604020202020204" pitchFamily="34" charset="0"/>
            </a:rPr>
            <a:t>Justice Approach</a:t>
          </a:r>
          <a:endParaRPr lang="de-DE" sz="2000" dirty="0"/>
        </a:p>
      </dgm:t>
    </dgm:pt>
    <dgm:pt modelId="{C053E9B9-9DD1-4827-A968-50F1A05D347A}" type="parTrans" cxnId="{3AD7024D-C39A-434E-AE8C-C2B82278208C}">
      <dgm:prSet/>
      <dgm:spPr/>
      <dgm:t>
        <a:bodyPr/>
        <a:lstStyle/>
        <a:p>
          <a:endParaRPr lang="de-DE"/>
        </a:p>
      </dgm:t>
    </dgm:pt>
    <dgm:pt modelId="{F35A783A-DC25-4A3B-970A-105875888714}" type="sibTrans" cxnId="{3AD7024D-C39A-434E-AE8C-C2B82278208C}">
      <dgm:prSet/>
      <dgm:spPr/>
      <dgm:t>
        <a:bodyPr/>
        <a:lstStyle/>
        <a:p>
          <a:endParaRPr lang="de-DE"/>
        </a:p>
      </dgm:t>
    </dgm:pt>
    <dgm:pt modelId="{C82D1F94-2E28-4B78-9F26-AD3F4B6D35B9}">
      <dgm:prSet custT="1"/>
      <dgm:spPr/>
      <dgm:t>
        <a:bodyPr/>
        <a:lstStyle/>
        <a:p>
          <a:r>
            <a:rPr lang="de-DE" sz="2000" b="1" dirty="0">
              <a:latin typeface="Arial" panose="020B0604020202020204" pitchFamily="34" charset="0"/>
              <a:cs typeface="Arial" panose="020B0604020202020204" pitchFamily="34" charset="0"/>
            </a:rPr>
            <a:t>Virtue Approach</a:t>
          </a:r>
          <a:endParaRPr lang="de-DE" sz="2000" dirty="0"/>
        </a:p>
      </dgm:t>
    </dgm:pt>
    <dgm:pt modelId="{306394AC-FB6A-4724-8993-F3113945D7B9}" type="parTrans" cxnId="{5F06AA8A-990B-43BA-A239-6508C30DFB71}">
      <dgm:prSet/>
      <dgm:spPr/>
      <dgm:t>
        <a:bodyPr/>
        <a:lstStyle/>
        <a:p>
          <a:endParaRPr lang="de-DE"/>
        </a:p>
      </dgm:t>
    </dgm:pt>
    <dgm:pt modelId="{16C3C40B-7B6F-43CD-A32A-C3CC6F8ECA01}" type="sibTrans" cxnId="{5F06AA8A-990B-43BA-A239-6508C30DFB71}">
      <dgm:prSet/>
      <dgm:spPr/>
      <dgm:t>
        <a:bodyPr/>
        <a:lstStyle/>
        <a:p>
          <a:endParaRPr lang="de-DE"/>
        </a:p>
      </dgm:t>
    </dgm:pt>
    <dgm:pt modelId="{ED41713B-31F6-432D-9EE2-45BEC270B7DD}" type="pres">
      <dgm:prSet presAssocID="{D2A2BF34-D4EE-4484-ABF5-9941078861B4}" presName="Name0" presStyleCnt="0">
        <dgm:presLayoutVars>
          <dgm:dir/>
          <dgm:resizeHandles val="exact"/>
        </dgm:presLayoutVars>
      </dgm:prSet>
      <dgm:spPr/>
      <dgm:t>
        <a:bodyPr/>
        <a:lstStyle/>
        <a:p>
          <a:endParaRPr lang="it-IT"/>
        </a:p>
      </dgm:t>
    </dgm:pt>
    <dgm:pt modelId="{CB587E8E-2828-4BD2-BC7D-9AFD8B083255}" type="pres">
      <dgm:prSet presAssocID="{D2A2BF34-D4EE-4484-ABF5-9941078861B4}" presName="fgShape" presStyleLbl="fgShp" presStyleIdx="0" presStyleCnt="1" custScaleY="133510"/>
      <dgm:spPr/>
    </dgm:pt>
    <dgm:pt modelId="{52AF1D0B-69C5-4620-837E-0FF20E4331FB}" type="pres">
      <dgm:prSet presAssocID="{D2A2BF34-D4EE-4484-ABF5-9941078861B4}" presName="linComp" presStyleCnt="0"/>
      <dgm:spPr/>
    </dgm:pt>
    <dgm:pt modelId="{3F344D0C-4CAF-47C2-9027-5900BED9E08A}" type="pres">
      <dgm:prSet presAssocID="{92BF62EE-24E4-43DA-A792-0936242CB613}" presName="compNode" presStyleCnt="0"/>
      <dgm:spPr/>
    </dgm:pt>
    <dgm:pt modelId="{AA30B196-AD04-4A6C-878E-071D125228C9}" type="pres">
      <dgm:prSet presAssocID="{92BF62EE-24E4-43DA-A792-0936242CB613}" presName="bkgdShape" presStyleLbl="node1" presStyleIdx="0" presStyleCnt="5"/>
      <dgm:spPr/>
      <dgm:t>
        <a:bodyPr/>
        <a:lstStyle/>
        <a:p>
          <a:endParaRPr lang="it-IT"/>
        </a:p>
      </dgm:t>
    </dgm:pt>
    <dgm:pt modelId="{1D21670D-E71B-463F-A2E3-16464291AF59}" type="pres">
      <dgm:prSet presAssocID="{92BF62EE-24E4-43DA-A792-0936242CB613}" presName="nodeTx" presStyleLbl="node1" presStyleIdx="0" presStyleCnt="5">
        <dgm:presLayoutVars>
          <dgm:bulletEnabled val="1"/>
        </dgm:presLayoutVars>
      </dgm:prSet>
      <dgm:spPr/>
      <dgm:t>
        <a:bodyPr/>
        <a:lstStyle/>
        <a:p>
          <a:endParaRPr lang="it-IT"/>
        </a:p>
      </dgm:t>
    </dgm:pt>
    <dgm:pt modelId="{25704D23-85D3-4CB7-999A-1F59B6B833B0}" type="pres">
      <dgm:prSet presAssocID="{92BF62EE-24E4-43DA-A792-0936242CB613}" presName="invisiNode" presStyleLbl="node1" presStyleIdx="0" presStyleCnt="5"/>
      <dgm:spPr/>
    </dgm:pt>
    <dgm:pt modelId="{7D1E506D-A44E-4BAE-A67A-6525C7AC7037}" type="pres">
      <dgm:prSet presAssocID="{92BF62EE-24E4-43DA-A792-0936242CB613}"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t>
        <a:bodyPr/>
        <a:lstStyle/>
        <a:p>
          <a:endParaRPr lang="it-IT"/>
        </a:p>
      </dgm:t>
    </dgm:pt>
    <dgm:pt modelId="{E2BD9FE0-03A5-41C7-BEF7-B9673357EF92}" type="pres">
      <dgm:prSet presAssocID="{AA524F3E-A216-4140-8D15-832E4A9DAE60}" presName="sibTrans" presStyleLbl="sibTrans2D1" presStyleIdx="0" presStyleCnt="0"/>
      <dgm:spPr/>
      <dgm:t>
        <a:bodyPr/>
        <a:lstStyle/>
        <a:p>
          <a:endParaRPr lang="it-IT"/>
        </a:p>
      </dgm:t>
    </dgm:pt>
    <dgm:pt modelId="{CB002775-4E61-4E26-AE29-CC8F82F0C930}" type="pres">
      <dgm:prSet presAssocID="{FE0A548E-B92B-46C7-BF10-5C833D2536D7}" presName="compNode" presStyleCnt="0"/>
      <dgm:spPr/>
    </dgm:pt>
    <dgm:pt modelId="{3EB746A1-62F7-43A9-B651-E6B905AE9428}" type="pres">
      <dgm:prSet presAssocID="{FE0A548E-B92B-46C7-BF10-5C833D2536D7}" presName="bkgdShape" presStyleLbl="node1" presStyleIdx="1" presStyleCnt="5"/>
      <dgm:spPr/>
      <dgm:t>
        <a:bodyPr/>
        <a:lstStyle/>
        <a:p>
          <a:endParaRPr lang="it-IT"/>
        </a:p>
      </dgm:t>
    </dgm:pt>
    <dgm:pt modelId="{94DF129F-A596-4AB6-A10C-174FC54FDE9D}" type="pres">
      <dgm:prSet presAssocID="{FE0A548E-B92B-46C7-BF10-5C833D2536D7}" presName="nodeTx" presStyleLbl="node1" presStyleIdx="1" presStyleCnt="5">
        <dgm:presLayoutVars>
          <dgm:bulletEnabled val="1"/>
        </dgm:presLayoutVars>
      </dgm:prSet>
      <dgm:spPr/>
      <dgm:t>
        <a:bodyPr/>
        <a:lstStyle/>
        <a:p>
          <a:endParaRPr lang="it-IT"/>
        </a:p>
      </dgm:t>
    </dgm:pt>
    <dgm:pt modelId="{737FB0DC-5CA7-4431-8E3E-023DFEB54F46}" type="pres">
      <dgm:prSet presAssocID="{FE0A548E-B92B-46C7-BF10-5C833D2536D7}" presName="invisiNode" presStyleLbl="node1" presStyleIdx="1" presStyleCnt="5"/>
      <dgm:spPr/>
    </dgm:pt>
    <dgm:pt modelId="{3FC42C85-52E8-4846-8845-09941D6747D9}" type="pres">
      <dgm:prSet presAssocID="{FE0A548E-B92B-46C7-BF10-5C833D2536D7}"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it-IT"/>
        </a:p>
      </dgm:t>
    </dgm:pt>
    <dgm:pt modelId="{C22489BC-C42A-4825-8635-04162DCDCEE0}" type="pres">
      <dgm:prSet presAssocID="{91176293-2AA8-425D-8692-9E238F7D82EE}" presName="sibTrans" presStyleLbl="sibTrans2D1" presStyleIdx="0" presStyleCnt="0"/>
      <dgm:spPr/>
      <dgm:t>
        <a:bodyPr/>
        <a:lstStyle/>
        <a:p>
          <a:endParaRPr lang="it-IT"/>
        </a:p>
      </dgm:t>
    </dgm:pt>
    <dgm:pt modelId="{14458A00-0D2B-4E39-B26C-D2FC41BA498D}" type="pres">
      <dgm:prSet presAssocID="{9E00B768-BFF0-4395-B9B6-E5BD058EEAB7}" presName="compNode" presStyleCnt="0"/>
      <dgm:spPr/>
    </dgm:pt>
    <dgm:pt modelId="{183F240C-37D5-4E88-82CB-2E78D5DB6D75}" type="pres">
      <dgm:prSet presAssocID="{9E00B768-BFF0-4395-B9B6-E5BD058EEAB7}" presName="bkgdShape" presStyleLbl="node1" presStyleIdx="2" presStyleCnt="5"/>
      <dgm:spPr/>
      <dgm:t>
        <a:bodyPr/>
        <a:lstStyle/>
        <a:p>
          <a:endParaRPr lang="it-IT"/>
        </a:p>
      </dgm:t>
    </dgm:pt>
    <dgm:pt modelId="{E6BD67DE-213E-49FC-A852-7E2CC41579A7}" type="pres">
      <dgm:prSet presAssocID="{9E00B768-BFF0-4395-B9B6-E5BD058EEAB7}" presName="nodeTx" presStyleLbl="node1" presStyleIdx="2" presStyleCnt="5">
        <dgm:presLayoutVars>
          <dgm:bulletEnabled val="1"/>
        </dgm:presLayoutVars>
      </dgm:prSet>
      <dgm:spPr/>
      <dgm:t>
        <a:bodyPr/>
        <a:lstStyle/>
        <a:p>
          <a:endParaRPr lang="it-IT"/>
        </a:p>
      </dgm:t>
    </dgm:pt>
    <dgm:pt modelId="{8349BB5E-D96A-4234-A35A-BA286A34D23E}" type="pres">
      <dgm:prSet presAssocID="{9E00B768-BFF0-4395-B9B6-E5BD058EEAB7}" presName="invisiNode" presStyleLbl="node1" presStyleIdx="2" presStyleCnt="5"/>
      <dgm:spPr/>
    </dgm:pt>
    <dgm:pt modelId="{CADFBFDA-1165-4403-A6E1-A54DBF03A7AA}" type="pres">
      <dgm:prSet presAssocID="{9E00B768-BFF0-4395-B9B6-E5BD058EEAB7}"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dgm:spPr>
      <dgm:t>
        <a:bodyPr/>
        <a:lstStyle/>
        <a:p>
          <a:endParaRPr lang="it-IT"/>
        </a:p>
      </dgm:t>
    </dgm:pt>
    <dgm:pt modelId="{DF5BAC13-7F42-40D0-9AB2-136E2086F9A4}" type="pres">
      <dgm:prSet presAssocID="{24F635C3-9BE6-45B3-BE19-25946F8D7D78}" presName="sibTrans" presStyleLbl="sibTrans2D1" presStyleIdx="0" presStyleCnt="0"/>
      <dgm:spPr/>
      <dgm:t>
        <a:bodyPr/>
        <a:lstStyle/>
        <a:p>
          <a:endParaRPr lang="it-IT"/>
        </a:p>
      </dgm:t>
    </dgm:pt>
    <dgm:pt modelId="{1FE59EC3-8378-4D1C-96D0-7D2B5729C051}" type="pres">
      <dgm:prSet presAssocID="{359FA629-DFF0-4C9E-98F4-516346B4DA75}" presName="compNode" presStyleCnt="0"/>
      <dgm:spPr/>
    </dgm:pt>
    <dgm:pt modelId="{336E66D0-175E-4884-A5D2-C8DC688E4C5D}" type="pres">
      <dgm:prSet presAssocID="{359FA629-DFF0-4C9E-98F4-516346B4DA75}" presName="bkgdShape" presStyleLbl="node1" presStyleIdx="3" presStyleCnt="5"/>
      <dgm:spPr/>
      <dgm:t>
        <a:bodyPr/>
        <a:lstStyle/>
        <a:p>
          <a:endParaRPr lang="it-IT"/>
        </a:p>
      </dgm:t>
    </dgm:pt>
    <dgm:pt modelId="{6F3DB2E3-DEC8-45F7-8A2A-AA69F0F52B79}" type="pres">
      <dgm:prSet presAssocID="{359FA629-DFF0-4C9E-98F4-516346B4DA75}" presName="nodeTx" presStyleLbl="node1" presStyleIdx="3" presStyleCnt="5">
        <dgm:presLayoutVars>
          <dgm:bulletEnabled val="1"/>
        </dgm:presLayoutVars>
      </dgm:prSet>
      <dgm:spPr/>
      <dgm:t>
        <a:bodyPr/>
        <a:lstStyle/>
        <a:p>
          <a:endParaRPr lang="it-IT"/>
        </a:p>
      </dgm:t>
    </dgm:pt>
    <dgm:pt modelId="{17F8F61A-782F-48E8-983D-401CEE7FA2DF}" type="pres">
      <dgm:prSet presAssocID="{359FA629-DFF0-4C9E-98F4-516346B4DA75}" presName="invisiNode" presStyleLbl="node1" presStyleIdx="3" presStyleCnt="5"/>
      <dgm:spPr/>
    </dgm:pt>
    <dgm:pt modelId="{A2231064-8927-40FE-AE08-7984FD0CE5DE}" type="pres">
      <dgm:prSet presAssocID="{359FA629-DFF0-4C9E-98F4-516346B4DA75}"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it-IT"/>
        </a:p>
      </dgm:t>
    </dgm:pt>
    <dgm:pt modelId="{17F06E5E-F742-4347-86E4-B3BF2F90C9AD}" type="pres">
      <dgm:prSet presAssocID="{F35A783A-DC25-4A3B-970A-105875888714}" presName="sibTrans" presStyleLbl="sibTrans2D1" presStyleIdx="0" presStyleCnt="0"/>
      <dgm:spPr/>
      <dgm:t>
        <a:bodyPr/>
        <a:lstStyle/>
        <a:p>
          <a:endParaRPr lang="it-IT"/>
        </a:p>
      </dgm:t>
    </dgm:pt>
    <dgm:pt modelId="{3E615D04-F510-46D7-9897-3ADAC15128F8}" type="pres">
      <dgm:prSet presAssocID="{C82D1F94-2E28-4B78-9F26-AD3F4B6D35B9}" presName="compNode" presStyleCnt="0"/>
      <dgm:spPr/>
    </dgm:pt>
    <dgm:pt modelId="{18137050-6BA3-4000-90DD-F27B17913FC2}" type="pres">
      <dgm:prSet presAssocID="{C82D1F94-2E28-4B78-9F26-AD3F4B6D35B9}" presName="bkgdShape" presStyleLbl="node1" presStyleIdx="4" presStyleCnt="5"/>
      <dgm:spPr/>
      <dgm:t>
        <a:bodyPr/>
        <a:lstStyle/>
        <a:p>
          <a:endParaRPr lang="it-IT"/>
        </a:p>
      </dgm:t>
    </dgm:pt>
    <dgm:pt modelId="{09D60574-FFEA-4DC2-9490-799159F22C7C}" type="pres">
      <dgm:prSet presAssocID="{C82D1F94-2E28-4B78-9F26-AD3F4B6D35B9}" presName="nodeTx" presStyleLbl="node1" presStyleIdx="4" presStyleCnt="5">
        <dgm:presLayoutVars>
          <dgm:bulletEnabled val="1"/>
        </dgm:presLayoutVars>
      </dgm:prSet>
      <dgm:spPr/>
      <dgm:t>
        <a:bodyPr/>
        <a:lstStyle/>
        <a:p>
          <a:endParaRPr lang="it-IT"/>
        </a:p>
      </dgm:t>
    </dgm:pt>
    <dgm:pt modelId="{53E6E528-3EDA-480A-BECA-CBAF522E30B3}" type="pres">
      <dgm:prSet presAssocID="{C82D1F94-2E28-4B78-9F26-AD3F4B6D35B9}" presName="invisiNode" presStyleLbl="node1" presStyleIdx="4" presStyleCnt="5"/>
      <dgm:spPr/>
    </dgm:pt>
    <dgm:pt modelId="{58094386-F70F-4494-ABBE-43FD66BD9D2A}" type="pres">
      <dgm:prSet presAssocID="{C82D1F94-2E28-4B78-9F26-AD3F4B6D35B9}"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it-IT"/>
        </a:p>
      </dgm:t>
    </dgm:pt>
  </dgm:ptLst>
  <dgm:cxnLst>
    <dgm:cxn modelId="{4355FFA0-9F0B-4277-86E7-788881ACB97F}" type="presOf" srcId="{24F635C3-9BE6-45B3-BE19-25946F8D7D78}" destId="{DF5BAC13-7F42-40D0-9AB2-136E2086F9A4}" srcOrd="0" destOrd="0" presId="urn:microsoft.com/office/officeart/2005/8/layout/hList7"/>
    <dgm:cxn modelId="{A35FF9D8-4DB5-4110-AF2E-645CA6F5793E}" type="presOf" srcId="{D2A2BF34-D4EE-4484-ABF5-9941078861B4}" destId="{ED41713B-31F6-432D-9EE2-45BEC270B7DD}" srcOrd="0" destOrd="0" presId="urn:microsoft.com/office/officeart/2005/8/layout/hList7"/>
    <dgm:cxn modelId="{270E620F-63A0-40E6-9D15-7A665470C5B6}" type="presOf" srcId="{FE0A548E-B92B-46C7-BF10-5C833D2536D7}" destId="{3EB746A1-62F7-43A9-B651-E6B905AE9428}" srcOrd="0" destOrd="0" presId="urn:microsoft.com/office/officeart/2005/8/layout/hList7"/>
    <dgm:cxn modelId="{9632EE13-0258-4D58-ACAB-D78CB74D944E}" type="presOf" srcId="{92BF62EE-24E4-43DA-A792-0936242CB613}" destId="{1D21670D-E71B-463F-A2E3-16464291AF59}" srcOrd="1" destOrd="0" presId="urn:microsoft.com/office/officeart/2005/8/layout/hList7"/>
    <dgm:cxn modelId="{7CA3813F-1B95-4ED7-B57D-810D25ED5582}" type="presOf" srcId="{FE0A548E-B92B-46C7-BF10-5C833D2536D7}" destId="{94DF129F-A596-4AB6-A10C-174FC54FDE9D}" srcOrd="1" destOrd="0" presId="urn:microsoft.com/office/officeart/2005/8/layout/hList7"/>
    <dgm:cxn modelId="{26F00AD5-56B1-471A-B236-5E7A523B832E}" type="presOf" srcId="{C82D1F94-2E28-4B78-9F26-AD3F4B6D35B9}" destId="{18137050-6BA3-4000-90DD-F27B17913FC2}" srcOrd="0" destOrd="0" presId="urn:microsoft.com/office/officeart/2005/8/layout/hList7"/>
    <dgm:cxn modelId="{1E9BEA69-9381-4D97-BA0D-09B61E6DF2F0}" srcId="{D2A2BF34-D4EE-4484-ABF5-9941078861B4}" destId="{FE0A548E-B92B-46C7-BF10-5C833D2536D7}" srcOrd="1" destOrd="0" parTransId="{3BE55D6A-ABA0-4BAD-A83D-DE8477246C7D}" sibTransId="{91176293-2AA8-425D-8692-9E238F7D82EE}"/>
    <dgm:cxn modelId="{F7331456-551E-4466-9A67-80F97B471A39}" type="presOf" srcId="{92BF62EE-24E4-43DA-A792-0936242CB613}" destId="{AA30B196-AD04-4A6C-878E-071D125228C9}" srcOrd="0" destOrd="0" presId="urn:microsoft.com/office/officeart/2005/8/layout/hList7"/>
    <dgm:cxn modelId="{4FA5A7BC-15B6-4EEB-AD18-B73A5D1E0651}" type="presOf" srcId="{9E00B768-BFF0-4395-B9B6-E5BD058EEAB7}" destId="{183F240C-37D5-4E88-82CB-2E78D5DB6D75}" srcOrd="0" destOrd="0" presId="urn:microsoft.com/office/officeart/2005/8/layout/hList7"/>
    <dgm:cxn modelId="{020E3DED-BE4D-4FAB-922E-CD2E12F78D09}" type="presOf" srcId="{AA524F3E-A216-4140-8D15-832E4A9DAE60}" destId="{E2BD9FE0-03A5-41C7-BEF7-B9673357EF92}" srcOrd="0" destOrd="0" presId="urn:microsoft.com/office/officeart/2005/8/layout/hList7"/>
    <dgm:cxn modelId="{F4117881-5EC4-46D0-8172-747360383691}" type="presOf" srcId="{91176293-2AA8-425D-8692-9E238F7D82EE}" destId="{C22489BC-C42A-4825-8635-04162DCDCEE0}" srcOrd="0" destOrd="0" presId="urn:microsoft.com/office/officeart/2005/8/layout/hList7"/>
    <dgm:cxn modelId="{FC7183BB-089D-4377-90B7-612BDD638308}" srcId="{D2A2BF34-D4EE-4484-ABF5-9941078861B4}" destId="{9E00B768-BFF0-4395-B9B6-E5BD058EEAB7}" srcOrd="2" destOrd="0" parTransId="{2D318131-AEB0-423C-8BBD-3979AC3375FC}" sibTransId="{24F635C3-9BE6-45B3-BE19-25946F8D7D78}"/>
    <dgm:cxn modelId="{9FEF7463-18B5-42E4-A390-50B8DE7965F7}" type="presOf" srcId="{359FA629-DFF0-4C9E-98F4-516346B4DA75}" destId="{6F3DB2E3-DEC8-45F7-8A2A-AA69F0F52B79}" srcOrd="1" destOrd="0" presId="urn:microsoft.com/office/officeart/2005/8/layout/hList7"/>
    <dgm:cxn modelId="{E675F0F7-BD6C-493A-BA6C-3726E3776FFA}" type="presOf" srcId="{359FA629-DFF0-4C9E-98F4-516346B4DA75}" destId="{336E66D0-175E-4884-A5D2-C8DC688E4C5D}" srcOrd="0" destOrd="0" presId="urn:microsoft.com/office/officeart/2005/8/layout/hList7"/>
    <dgm:cxn modelId="{6C33D063-560C-4088-9592-19FB27213696}" srcId="{D2A2BF34-D4EE-4484-ABF5-9941078861B4}" destId="{92BF62EE-24E4-43DA-A792-0936242CB613}" srcOrd="0" destOrd="0" parTransId="{8083A2D9-F352-477E-8940-93D62FA8BD44}" sibTransId="{AA524F3E-A216-4140-8D15-832E4A9DAE60}"/>
    <dgm:cxn modelId="{5F06AA8A-990B-43BA-A239-6508C30DFB71}" srcId="{D2A2BF34-D4EE-4484-ABF5-9941078861B4}" destId="{C82D1F94-2E28-4B78-9F26-AD3F4B6D35B9}" srcOrd="4" destOrd="0" parTransId="{306394AC-FB6A-4724-8993-F3113945D7B9}" sibTransId="{16C3C40B-7B6F-43CD-A32A-C3CC6F8ECA01}"/>
    <dgm:cxn modelId="{748B467B-3C4D-4B4C-BDE3-D98AD1ABA730}" type="presOf" srcId="{C82D1F94-2E28-4B78-9F26-AD3F4B6D35B9}" destId="{09D60574-FFEA-4DC2-9490-799159F22C7C}" srcOrd="1" destOrd="0" presId="urn:microsoft.com/office/officeart/2005/8/layout/hList7"/>
    <dgm:cxn modelId="{3AD7024D-C39A-434E-AE8C-C2B82278208C}" srcId="{D2A2BF34-D4EE-4484-ABF5-9941078861B4}" destId="{359FA629-DFF0-4C9E-98F4-516346B4DA75}" srcOrd="3" destOrd="0" parTransId="{C053E9B9-9DD1-4827-A968-50F1A05D347A}" sibTransId="{F35A783A-DC25-4A3B-970A-105875888714}"/>
    <dgm:cxn modelId="{A1A2D873-45C9-437C-9947-7277608736E2}" type="presOf" srcId="{9E00B768-BFF0-4395-B9B6-E5BD058EEAB7}" destId="{E6BD67DE-213E-49FC-A852-7E2CC41579A7}" srcOrd="1" destOrd="0" presId="urn:microsoft.com/office/officeart/2005/8/layout/hList7"/>
    <dgm:cxn modelId="{32B2ADBE-38F7-4646-B4A7-6A5F122283ED}" type="presOf" srcId="{F35A783A-DC25-4A3B-970A-105875888714}" destId="{17F06E5E-F742-4347-86E4-B3BF2F90C9AD}" srcOrd="0" destOrd="0" presId="urn:microsoft.com/office/officeart/2005/8/layout/hList7"/>
    <dgm:cxn modelId="{F3518BF4-6798-419A-91AD-4BB82CAE0AE9}" type="presParOf" srcId="{ED41713B-31F6-432D-9EE2-45BEC270B7DD}" destId="{CB587E8E-2828-4BD2-BC7D-9AFD8B083255}" srcOrd="0" destOrd="0" presId="urn:microsoft.com/office/officeart/2005/8/layout/hList7"/>
    <dgm:cxn modelId="{A1FC9038-2223-4068-A3D0-C9416BEFC77C}" type="presParOf" srcId="{ED41713B-31F6-432D-9EE2-45BEC270B7DD}" destId="{52AF1D0B-69C5-4620-837E-0FF20E4331FB}" srcOrd="1" destOrd="0" presId="urn:microsoft.com/office/officeart/2005/8/layout/hList7"/>
    <dgm:cxn modelId="{7E96B6AB-BAB1-4FDE-9B72-3A000F49C6BC}" type="presParOf" srcId="{52AF1D0B-69C5-4620-837E-0FF20E4331FB}" destId="{3F344D0C-4CAF-47C2-9027-5900BED9E08A}" srcOrd="0" destOrd="0" presId="urn:microsoft.com/office/officeart/2005/8/layout/hList7"/>
    <dgm:cxn modelId="{A33635E9-D757-443C-9DE8-124A6E389FE9}" type="presParOf" srcId="{3F344D0C-4CAF-47C2-9027-5900BED9E08A}" destId="{AA30B196-AD04-4A6C-878E-071D125228C9}" srcOrd="0" destOrd="0" presId="urn:microsoft.com/office/officeart/2005/8/layout/hList7"/>
    <dgm:cxn modelId="{5A0916B9-839F-41A4-8226-900120CDE829}" type="presParOf" srcId="{3F344D0C-4CAF-47C2-9027-5900BED9E08A}" destId="{1D21670D-E71B-463F-A2E3-16464291AF59}" srcOrd="1" destOrd="0" presId="urn:microsoft.com/office/officeart/2005/8/layout/hList7"/>
    <dgm:cxn modelId="{D01677E6-0445-4B0F-8E29-365BDC91245E}" type="presParOf" srcId="{3F344D0C-4CAF-47C2-9027-5900BED9E08A}" destId="{25704D23-85D3-4CB7-999A-1F59B6B833B0}" srcOrd="2" destOrd="0" presId="urn:microsoft.com/office/officeart/2005/8/layout/hList7"/>
    <dgm:cxn modelId="{34F52959-F7D5-4C4B-8862-67D4BD7302A1}" type="presParOf" srcId="{3F344D0C-4CAF-47C2-9027-5900BED9E08A}" destId="{7D1E506D-A44E-4BAE-A67A-6525C7AC7037}" srcOrd="3" destOrd="0" presId="urn:microsoft.com/office/officeart/2005/8/layout/hList7"/>
    <dgm:cxn modelId="{5F35C7CD-2D0C-4F7A-AB80-351AEC7F0FB5}" type="presParOf" srcId="{52AF1D0B-69C5-4620-837E-0FF20E4331FB}" destId="{E2BD9FE0-03A5-41C7-BEF7-B9673357EF92}" srcOrd="1" destOrd="0" presId="urn:microsoft.com/office/officeart/2005/8/layout/hList7"/>
    <dgm:cxn modelId="{F4BCCB3F-E04B-497D-804D-9CFB77771F61}" type="presParOf" srcId="{52AF1D0B-69C5-4620-837E-0FF20E4331FB}" destId="{CB002775-4E61-4E26-AE29-CC8F82F0C930}" srcOrd="2" destOrd="0" presId="urn:microsoft.com/office/officeart/2005/8/layout/hList7"/>
    <dgm:cxn modelId="{789D2023-9769-4415-A42C-C4A0AB7CC680}" type="presParOf" srcId="{CB002775-4E61-4E26-AE29-CC8F82F0C930}" destId="{3EB746A1-62F7-43A9-B651-E6B905AE9428}" srcOrd="0" destOrd="0" presId="urn:microsoft.com/office/officeart/2005/8/layout/hList7"/>
    <dgm:cxn modelId="{7CD88D6B-6AAF-409F-BD9D-D4243793C1E3}" type="presParOf" srcId="{CB002775-4E61-4E26-AE29-CC8F82F0C930}" destId="{94DF129F-A596-4AB6-A10C-174FC54FDE9D}" srcOrd="1" destOrd="0" presId="urn:microsoft.com/office/officeart/2005/8/layout/hList7"/>
    <dgm:cxn modelId="{824B9C06-1B93-488C-8090-019B79EC8603}" type="presParOf" srcId="{CB002775-4E61-4E26-AE29-CC8F82F0C930}" destId="{737FB0DC-5CA7-4431-8E3E-023DFEB54F46}" srcOrd="2" destOrd="0" presId="urn:microsoft.com/office/officeart/2005/8/layout/hList7"/>
    <dgm:cxn modelId="{E7714341-2638-4AC4-838F-71BCC8722A4D}" type="presParOf" srcId="{CB002775-4E61-4E26-AE29-CC8F82F0C930}" destId="{3FC42C85-52E8-4846-8845-09941D6747D9}" srcOrd="3" destOrd="0" presId="urn:microsoft.com/office/officeart/2005/8/layout/hList7"/>
    <dgm:cxn modelId="{D801E4F7-9ADB-4F0E-BCE6-D07FCC422B6B}" type="presParOf" srcId="{52AF1D0B-69C5-4620-837E-0FF20E4331FB}" destId="{C22489BC-C42A-4825-8635-04162DCDCEE0}" srcOrd="3" destOrd="0" presId="urn:microsoft.com/office/officeart/2005/8/layout/hList7"/>
    <dgm:cxn modelId="{27A6E3F8-06B0-4F46-A77D-F1BB61F65B99}" type="presParOf" srcId="{52AF1D0B-69C5-4620-837E-0FF20E4331FB}" destId="{14458A00-0D2B-4E39-B26C-D2FC41BA498D}" srcOrd="4" destOrd="0" presId="urn:microsoft.com/office/officeart/2005/8/layout/hList7"/>
    <dgm:cxn modelId="{01CCA029-7C66-4F35-87EB-760A7D173FBC}" type="presParOf" srcId="{14458A00-0D2B-4E39-B26C-D2FC41BA498D}" destId="{183F240C-37D5-4E88-82CB-2E78D5DB6D75}" srcOrd="0" destOrd="0" presId="urn:microsoft.com/office/officeart/2005/8/layout/hList7"/>
    <dgm:cxn modelId="{B16FF119-CA68-4EAA-A639-EF735A49C4E1}" type="presParOf" srcId="{14458A00-0D2B-4E39-B26C-D2FC41BA498D}" destId="{E6BD67DE-213E-49FC-A852-7E2CC41579A7}" srcOrd="1" destOrd="0" presId="urn:microsoft.com/office/officeart/2005/8/layout/hList7"/>
    <dgm:cxn modelId="{C0B95062-0A7D-4C2A-89AC-D7F87B3E96E1}" type="presParOf" srcId="{14458A00-0D2B-4E39-B26C-D2FC41BA498D}" destId="{8349BB5E-D96A-4234-A35A-BA286A34D23E}" srcOrd="2" destOrd="0" presId="urn:microsoft.com/office/officeart/2005/8/layout/hList7"/>
    <dgm:cxn modelId="{2E421B17-3DD2-4900-98CB-8372E448B99A}" type="presParOf" srcId="{14458A00-0D2B-4E39-B26C-D2FC41BA498D}" destId="{CADFBFDA-1165-4403-A6E1-A54DBF03A7AA}" srcOrd="3" destOrd="0" presId="urn:microsoft.com/office/officeart/2005/8/layout/hList7"/>
    <dgm:cxn modelId="{3E5CB765-FBCF-402D-9F86-1596ED675453}" type="presParOf" srcId="{52AF1D0B-69C5-4620-837E-0FF20E4331FB}" destId="{DF5BAC13-7F42-40D0-9AB2-136E2086F9A4}" srcOrd="5" destOrd="0" presId="urn:microsoft.com/office/officeart/2005/8/layout/hList7"/>
    <dgm:cxn modelId="{FBA0DBD3-526F-4BF3-A805-3F21B956C89C}" type="presParOf" srcId="{52AF1D0B-69C5-4620-837E-0FF20E4331FB}" destId="{1FE59EC3-8378-4D1C-96D0-7D2B5729C051}" srcOrd="6" destOrd="0" presId="urn:microsoft.com/office/officeart/2005/8/layout/hList7"/>
    <dgm:cxn modelId="{D99E8273-A04E-4024-89C7-4609052CC57F}" type="presParOf" srcId="{1FE59EC3-8378-4D1C-96D0-7D2B5729C051}" destId="{336E66D0-175E-4884-A5D2-C8DC688E4C5D}" srcOrd="0" destOrd="0" presId="urn:microsoft.com/office/officeart/2005/8/layout/hList7"/>
    <dgm:cxn modelId="{1020E0B0-8A7F-47A5-9E95-EA89866E2300}" type="presParOf" srcId="{1FE59EC3-8378-4D1C-96D0-7D2B5729C051}" destId="{6F3DB2E3-DEC8-45F7-8A2A-AA69F0F52B79}" srcOrd="1" destOrd="0" presId="urn:microsoft.com/office/officeart/2005/8/layout/hList7"/>
    <dgm:cxn modelId="{5E81B5A7-2BE5-4742-8869-44FD574E21CE}" type="presParOf" srcId="{1FE59EC3-8378-4D1C-96D0-7D2B5729C051}" destId="{17F8F61A-782F-48E8-983D-401CEE7FA2DF}" srcOrd="2" destOrd="0" presId="urn:microsoft.com/office/officeart/2005/8/layout/hList7"/>
    <dgm:cxn modelId="{996002E9-041F-4DE4-9341-61370F80DE27}" type="presParOf" srcId="{1FE59EC3-8378-4D1C-96D0-7D2B5729C051}" destId="{A2231064-8927-40FE-AE08-7984FD0CE5DE}" srcOrd="3" destOrd="0" presId="urn:microsoft.com/office/officeart/2005/8/layout/hList7"/>
    <dgm:cxn modelId="{E5943295-3A54-4019-8D22-D5BEA17475B6}" type="presParOf" srcId="{52AF1D0B-69C5-4620-837E-0FF20E4331FB}" destId="{17F06E5E-F742-4347-86E4-B3BF2F90C9AD}" srcOrd="7" destOrd="0" presId="urn:microsoft.com/office/officeart/2005/8/layout/hList7"/>
    <dgm:cxn modelId="{B7F6D60F-DF94-4EBF-AD81-4FADE400AA94}" type="presParOf" srcId="{52AF1D0B-69C5-4620-837E-0FF20E4331FB}" destId="{3E615D04-F510-46D7-9897-3ADAC15128F8}" srcOrd="8" destOrd="0" presId="urn:microsoft.com/office/officeart/2005/8/layout/hList7"/>
    <dgm:cxn modelId="{EFD65525-236A-4B69-ADDD-8C7187CB7C32}" type="presParOf" srcId="{3E615D04-F510-46D7-9897-3ADAC15128F8}" destId="{18137050-6BA3-4000-90DD-F27B17913FC2}" srcOrd="0" destOrd="0" presId="urn:microsoft.com/office/officeart/2005/8/layout/hList7"/>
    <dgm:cxn modelId="{8536C678-678D-4861-B462-304617DFA8F9}" type="presParOf" srcId="{3E615D04-F510-46D7-9897-3ADAC15128F8}" destId="{09D60574-FFEA-4DC2-9490-799159F22C7C}" srcOrd="1" destOrd="0" presId="urn:microsoft.com/office/officeart/2005/8/layout/hList7"/>
    <dgm:cxn modelId="{C01DFF62-9FAA-4E6E-BF41-986DCFFE54FF}" type="presParOf" srcId="{3E615D04-F510-46D7-9897-3ADAC15128F8}" destId="{53E6E528-3EDA-480A-BECA-CBAF522E30B3}" srcOrd="2" destOrd="0" presId="urn:microsoft.com/office/officeart/2005/8/layout/hList7"/>
    <dgm:cxn modelId="{E80D8FBB-95DA-4CCF-8BB9-94EA66015AFE}" type="presParOf" srcId="{3E615D04-F510-46D7-9897-3ADAC15128F8}" destId="{58094386-F70F-4494-ABBE-43FD66BD9D2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7B5B9-C0B2-458B-936B-3D17D9941E73}" type="doc">
      <dgm:prSet loTypeId="urn:microsoft.com/office/officeart/2005/8/layout/chevron2" loCatId="list" qsTypeId="urn:microsoft.com/office/officeart/2005/8/quickstyle/3d2" qsCatId="3D" csTypeId="urn:microsoft.com/office/officeart/2005/8/colors/accent2_4" csCatId="accent2" phldr="1"/>
      <dgm:spPr/>
      <dgm:t>
        <a:bodyPr/>
        <a:lstStyle/>
        <a:p>
          <a:endParaRPr lang="de-DE"/>
        </a:p>
      </dgm:t>
    </dgm:pt>
    <dgm:pt modelId="{B3A4FFF8-7054-40EA-BB4F-F5375E2DB6D8}">
      <dgm:prSet phldrT="[Text]" custT="1"/>
      <dgm:spPr/>
      <dgm:t>
        <a:bodyPr/>
        <a:lstStyle/>
        <a:p>
          <a:r>
            <a:rPr lang="de-DE" sz="1400" b="1" dirty="0">
              <a:latin typeface="+mn-lt"/>
            </a:rPr>
            <a:t>The </a:t>
          </a:r>
          <a:r>
            <a:rPr lang="de-DE" sz="1400" b="1" dirty="0" err="1">
              <a:latin typeface="+mn-lt"/>
            </a:rPr>
            <a:t>Tax</a:t>
          </a:r>
          <a:r>
            <a:rPr lang="de-DE" sz="1400" b="1" dirty="0">
              <a:latin typeface="+mn-lt"/>
            </a:rPr>
            <a:t> </a:t>
          </a:r>
        </a:p>
        <a:p>
          <a:r>
            <a:rPr lang="de-DE" sz="1400" b="1" dirty="0" err="1">
              <a:latin typeface="+mn-lt"/>
            </a:rPr>
            <a:t>Loophole</a:t>
          </a:r>
          <a:endParaRPr lang="de-DE" sz="1400" b="1" dirty="0">
            <a:latin typeface="+mn-lt"/>
          </a:endParaRPr>
        </a:p>
      </dgm:t>
    </dgm:pt>
    <dgm:pt modelId="{E7233075-4EA8-4612-9697-6304EE0E5040}" type="parTrans" cxnId="{EFE84722-7E1C-411F-9D8F-F12151ED8F7A}">
      <dgm:prSet/>
      <dgm:spPr/>
      <dgm:t>
        <a:bodyPr/>
        <a:lstStyle/>
        <a:p>
          <a:endParaRPr lang="de-DE"/>
        </a:p>
      </dgm:t>
    </dgm:pt>
    <dgm:pt modelId="{0BB7A1AE-328A-482B-9DDC-A9C62116C95E}" type="sibTrans" cxnId="{EFE84722-7E1C-411F-9D8F-F12151ED8F7A}">
      <dgm:prSet/>
      <dgm:spPr/>
      <dgm:t>
        <a:bodyPr/>
        <a:lstStyle/>
        <a:p>
          <a:endParaRPr lang="de-DE"/>
        </a:p>
      </dgm:t>
    </dgm:pt>
    <dgm:pt modelId="{D44F0049-8D24-4635-8C20-F707CCAF4386}">
      <dgm:prSet phldrT="[Text]" custT="1"/>
      <dgm:spPr/>
      <dgm:t>
        <a:bodyPr/>
        <a:lstStyle/>
        <a:p>
          <a:pPr>
            <a:lnSpc>
              <a:spcPct val="150000"/>
            </a:lnSpc>
          </a:pPr>
          <a:r>
            <a:rPr lang="en-GB" sz="1200" dirty="0">
              <a:latin typeface="Arial" panose="020B0604020202020204" pitchFamily="34" charset="0"/>
              <a:cs typeface="Arial" panose="020B0604020202020204" pitchFamily="34" charset="0"/>
            </a:rPr>
            <a:t>In this scenario you or your accountant has found a legal tax loophole, which allows you to save a considerable amount of money, however you are aware that this is simply an oversight from the tax office, and if all businesses were to indulge in this, there would be considerable problems for the government. How do you make your decision?</a:t>
          </a:r>
          <a:endParaRPr lang="de-DE" sz="1200" dirty="0"/>
        </a:p>
      </dgm:t>
    </dgm:pt>
    <dgm:pt modelId="{9150581F-990A-414E-97DF-87927714C1ED}" type="parTrans" cxnId="{F9F4CF9B-D1F8-4D9A-B1B4-09A83280927B}">
      <dgm:prSet/>
      <dgm:spPr/>
      <dgm:t>
        <a:bodyPr/>
        <a:lstStyle/>
        <a:p>
          <a:endParaRPr lang="de-DE"/>
        </a:p>
      </dgm:t>
    </dgm:pt>
    <dgm:pt modelId="{EA8FBBB3-A95F-4C8B-8607-F1FB36D092CC}" type="sibTrans" cxnId="{F9F4CF9B-D1F8-4D9A-B1B4-09A83280927B}">
      <dgm:prSet/>
      <dgm:spPr/>
      <dgm:t>
        <a:bodyPr/>
        <a:lstStyle/>
        <a:p>
          <a:endParaRPr lang="de-DE"/>
        </a:p>
      </dgm:t>
    </dgm:pt>
    <dgm:pt modelId="{A8AF98AE-025F-4A31-B40B-4B082BDF6C98}">
      <dgm:prSet phldrT="[Text]"/>
      <dgm:spPr/>
      <dgm:t>
        <a:bodyPr/>
        <a:lstStyle/>
        <a:p>
          <a:r>
            <a:rPr lang="en-GB" b="1" dirty="0">
              <a:latin typeface="Arial" panose="020B0604020202020204" pitchFamily="34" charset="0"/>
              <a:cs typeface="Arial" panose="020B0604020202020204" pitchFamily="34" charset="0"/>
            </a:rPr>
            <a:t>Investor </a:t>
          </a:r>
        </a:p>
        <a:p>
          <a:r>
            <a:rPr lang="en-GB" b="1" dirty="0">
              <a:latin typeface="Arial" panose="020B0604020202020204" pitchFamily="34" charset="0"/>
              <a:cs typeface="Arial" panose="020B0604020202020204" pitchFamily="34" charset="0"/>
            </a:rPr>
            <a:t>Scandal</a:t>
          </a:r>
          <a:endParaRPr lang="de-DE" dirty="0"/>
        </a:p>
      </dgm:t>
    </dgm:pt>
    <dgm:pt modelId="{A4E1C6BD-95D7-4BD9-A8DF-A1CF1BD3EB66}" type="parTrans" cxnId="{98823657-CE35-40F4-9A73-BEA9934D74DF}">
      <dgm:prSet/>
      <dgm:spPr/>
      <dgm:t>
        <a:bodyPr/>
        <a:lstStyle/>
        <a:p>
          <a:endParaRPr lang="de-DE"/>
        </a:p>
      </dgm:t>
    </dgm:pt>
    <dgm:pt modelId="{4994123C-C9B0-41DA-B5E5-0EA054DC4CE8}" type="sibTrans" cxnId="{98823657-CE35-40F4-9A73-BEA9934D74DF}">
      <dgm:prSet/>
      <dgm:spPr/>
      <dgm:t>
        <a:bodyPr/>
        <a:lstStyle/>
        <a:p>
          <a:endParaRPr lang="de-DE"/>
        </a:p>
      </dgm:t>
    </dgm:pt>
    <dgm:pt modelId="{690B74C3-3F76-485A-8166-9E0A2CA75EF9}">
      <dgm:prSet phldrT="[Text]" custT="1"/>
      <dgm:spPr/>
      <dgm:t>
        <a:bodyPr/>
        <a:lstStyle/>
        <a:p>
          <a:pPr>
            <a:lnSpc>
              <a:spcPct val="150000"/>
            </a:lnSpc>
          </a:pPr>
          <a:r>
            <a:rPr lang="en-GB" sz="1200" dirty="0">
              <a:latin typeface="Arial" panose="020B0604020202020204" pitchFamily="34" charset="0"/>
              <a:cs typeface="Arial" panose="020B0604020202020204" pitchFamily="34" charset="0"/>
            </a:rPr>
            <a:t>In this scenario one of your main investors is involved in an ethical scandal. You are aware that without his/her investment, your company will suffer greatly, however, the scandal he is involved in goes against everything you stand for (a repulsive situation). How do you make your decision?</a:t>
          </a:r>
          <a:endParaRPr lang="de-DE" sz="1200" dirty="0"/>
        </a:p>
      </dgm:t>
    </dgm:pt>
    <dgm:pt modelId="{0201C5E0-6003-49BE-892C-80E0D61705CF}" type="parTrans" cxnId="{8777D01F-FD6A-488A-87FA-679B5712CE7C}">
      <dgm:prSet/>
      <dgm:spPr/>
      <dgm:t>
        <a:bodyPr/>
        <a:lstStyle/>
        <a:p>
          <a:endParaRPr lang="de-DE"/>
        </a:p>
      </dgm:t>
    </dgm:pt>
    <dgm:pt modelId="{F6F1F6C8-53E0-4FCE-85BF-EC99C5815E4B}" type="sibTrans" cxnId="{8777D01F-FD6A-488A-87FA-679B5712CE7C}">
      <dgm:prSet/>
      <dgm:spPr/>
      <dgm:t>
        <a:bodyPr/>
        <a:lstStyle/>
        <a:p>
          <a:endParaRPr lang="de-DE"/>
        </a:p>
      </dgm:t>
    </dgm:pt>
    <dgm:pt modelId="{4DEA949E-2F23-4160-8E95-3AB4990D6893}">
      <dgm:prSet phldrT="[Text]"/>
      <dgm:spPr/>
      <dgm:t>
        <a:bodyPr/>
        <a:lstStyle/>
        <a:p>
          <a:r>
            <a:rPr lang="en-GB" b="1" noProof="0" dirty="0">
              <a:effectLst/>
              <a:latin typeface="Arial" panose="020B0604020202020204" pitchFamily="34" charset="0"/>
              <a:cs typeface="Arial" panose="020B0604020202020204" pitchFamily="34" charset="0"/>
            </a:rPr>
            <a:t>Employees and Financial Problems</a:t>
          </a:r>
          <a:endParaRPr lang="en-GB" noProof="0" dirty="0"/>
        </a:p>
      </dgm:t>
    </dgm:pt>
    <dgm:pt modelId="{D27DF789-0CE0-4546-B2A2-BCD6895C759E}" type="parTrans" cxnId="{395C3156-045A-4361-B7BF-C1E8CFB11BEB}">
      <dgm:prSet/>
      <dgm:spPr/>
      <dgm:t>
        <a:bodyPr/>
        <a:lstStyle/>
        <a:p>
          <a:endParaRPr lang="de-DE"/>
        </a:p>
      </dgm:t>
    </dgm:pt>
    <dgm:pt modelId="{7D87BC40-59BA-4774-AA75-F5351253A264}" type="sibTrans" cxnId="{395C3156-045A-4361-B7BF-C1E8CFB11BEB}">
      <dgm:prSet/>
      <dgm:spPr/>
      <dgm:t>
        <a:bodyPr/>
        <a:lstStyle/>
        <a:p>
          <a:endParaRPr lang="de-DE"/>
        </a:p>
      </dgm:t>
    </dgm:pt>
    <dgm:pt modelId="{CEA1A4C5-CD7A-4BC9-A3C9-B7A6FBE5AEE4}">
      <dgm:prSet phldrT="[Text]" custT="1"/>
      <dgm:spPr/>
      <dgm:t>
        <a:bodyPr/>
        <a:lstStyle/>
        <a:p>
          <a:pPr>
            <a:lnSpc>
              <a:spcPct val="150000"/>
            </a:lnSpc>
          </a:pPr>
          <a:r>
            <a:rPr lang="en-GB" sz="1200" noProof="0" dirty="0">
              <a:effectLst/>
              <a:latin typeface="Arial" panose="020B0604020202020204" pitchFamily="34" charset="0"/>
              <a:cs typeface="Arial" panose="020B0604020202020204" pitchFamily="34" charset="0"/>
            </a:rPr>
            <a:t>In this scenario you are faced with financial difficulties which threaten to bankrupt your business, however the outcome is uncertain. You are aware that if you communicate these problems to your employees you may risk losing them, however you are also aware of your obligation towards their wellbeing, and that by not communicating this problem you may jeopardize their financial situation. How do you make your decision?</a:t>
          </a:r>
          <a:endParaRPr lang="en-GB" sz="1200" noProof="0" dirty="0"/>
        </a:p>
      </dgm:t>
    </dgm:pt>
    <dgm:pt modelId="{BC6F14F2-DB8F-4EB8-B35B-0BF2614EC687}" type="parTrans" cxnId="{A1E4BB4B-C105-4ACB-AA6A-4B6A28D1D395}">
      <dgm:prSet/>
      <dgm:spPr/>
      <dgm:t>
        <a:bodyPr/>
        <a:lstStyle/>
        <a:p>
          <a:endParaRPr lang="de-DE"/>
        </a:p>
      </dgm:t>
    </dgm:pt>
    <dgm:pt modelId="{E3B42F9C-DA9C-410B-BA18-5F11A3788E18}" type="sibTrans" cxnId="{A1E4BB4B-C105-4ACB-AA6A-4B6A28D1D395}">
      <dgm:prSet/>
      <dgm:spPr/>
      <dgm:t>
        <a:bodyPr/>
        <a:lstStyle/>
        <a:p>
          <a:endParaRPr lang="de-DE"/>
        </a:p>
      </dgm:t>
    </dgm:pt>
    <dgm:pt modelId="{A982DCF7-231F-4A5F-8348-A120FF2F3493}" type="pres">
      <dgm:prSet presAssocID="{F797B5B9-C0B2-458B-936B-3D17D9941E73}" presName="linearFlow" presStyleCnt="0">
        <dgm:presLayoutVars>
          <dgm:dir/>
          <dgm:animLvl val="lvl"/>
          <dgm:resizeHandles val="exact"/>
        </dgm:presLayoutVars>
      </dgm:prSet>
      <dgm:spPr/>
      <dgm:t>
        <a:bodyPr/>
        <a:lstStyle/>
        <a:p>
          <a:endParaRPr lang="it-IT"/>
        </a:p>
      </dgm:t>
    </dgm:pt>
    <dgm:pt modelId="{F195E98A-C9CE-43AC-A5A7-AB21848025AD}" type="pres">
      <dgm:prSet presAssocID="{B3A4FFF8-7054-40EA-BB4F-F5375E2DB6D8}" presName="composite" presStyleCnt="0"/>
      <dgm:spPr/>
    </dgm:pt>
    <dgm:pt modelId="{09898127-F6CB-4B57-809D-12695A910BE4}" type="pres">
      <dgm:prSet presAssocID="{B3A4FFF8-7054-40EA-BB4F-F5375E2DB6D8}" presName="parentText" presStyleLbl="alignNode1" presStyleIdx="0" presStyleCnt="3" custLinFactNeighborX="3073" custLinFactNeighborY="-160">
        <dgm:presLayoutVars>
          <dgm:chMax val="1"/>
          <dgm:bulletEnabled val="1"/>
        </dgm:presLayoutVars>
      </dgm:prSet>
      <dgm:spPr/>
      <dgm:t>
        <a:bodyPr/>
        <a:lstStyle/>
        <a:p>
          <a:endParaRPr lang="it-IT"/>
        </a:p>
      </dgm:t>
    </dgm:pt>
    <dgm:pt modelId="{9B46026A-620C-4035-99B4-348F1705FFD8}" type="pres">
      <dgm:prSet presAssocID="{B3A4FFF8-7054-40EA-BB4F-F5375E2DB6D8}" presName="descendantText" presStyleLbl="alignAcc1" presStyleIdx="0" presStyleCnt="3" custScaleY="93452" custLinFactNeighborX="615" custLinFactNeighborY="3462">
        <dgm:presLayoutVars>
          <dgm:bulletEnabled val="1"/>
        </dgm:presLayoutVars>
      </dgm:prSet>
      <dgm:spPr/>
      <dgm:t>
        <a:bodyPr/>
        <a:lstStyle/>
        <a:p>
          <a:endParaRPr lang="it-IT"/>
        </a:p>
      </dgm:t>
    </dgm:pt>
    <dgm:pt modelId="{C3228762-9E40-4E1E-BAFA-B61B0D673416}" type="pres">
      <dgm:prSet presAssocID="{0BB7A1AE-328A-482B-9DDC-A9C62116C95E}" presName="sp" presStyleCnt="0"/>
      <dgm:spPr/>
    </dgm:pt>
    <dgm:pt modelId="{91D7A89E-B19D-4848-BB16-D87A5B96D524}" type="pres">
      <dgm:prSet presAssocID="{A8AF98AE-025F-4A31-B40B-4B082BDF6C98}" presName="composite" presStyleCnt="0"/>
      <dgm:spPr/>
    </dgm:pt>
    <dgm:pt modelId="{8B7D2AA7-AF4E-40D8-949D-EB722E2AEB40}" type="pres">
      <dgm:prSet presAssocID="{A8AF98AE-025F-4A31-B40B-4B082BDF6C98}" presName="parentText" presStyleLbl="alignNode1" presStyleIdx="1" presStyleCnt="3" custLinFactNeighborX="3073" custLinFactNeighborY="-22033">
        <dgm:presLayoutVars>
          <dgm:chMax val="1"/>
          <dgm:bulletEnabled val="1"/>
        </dgm:presLayoutVars>
      </dgm:prSet>
      <dgm:spPr/>
      <dgm:t>
        <a:bodyPr/>
        <a:lstStyle/>
        <a:p>
          <a:endParaRPr lang="it-IT"/>
        </a:p>
      </dgm:t>
    </dgm:pt>
    <dgm:pt modelId="{E2B00243-AFB3-40BD-9107-D0308A4804EE}" type="pres">
      <dgm:prSet presAssocID="{A8AF98AE-025F-4A31-B40B-4B082BDF6C98}" presName="descendantText" presStyleLbl="alignAcc1" presStyleIdx="1" presStyleCnt="3" custScaleY="100000" custLinFactNeighborX="615" custLinFactNeighborY="-26521">
        <dgm:presLayoutVars>
          <dgm:bulletEnabled val="1"/>
        </dgm:presLayoutVars>
      </dgm:prSet>
      <dgm:spPr/>
      <dgm:t>
        <a:bodyPr/>
        <a:lstStyle/>
        <a:p>
          <a:endParaRPr lang="it-IT"/>
        </a:p>
      </dgm:t>
    </dgm:pt>
    <dgm:pt modelId="{E6C4BCFE-8E7F-4C77-8F72-16704842D78E}" type="pres">
      <dgm:prSet presAssocID="{4994123C-C9B0-41DA-B5E5-0EA054DC4CE8}" presName="sp" presStyleCnt="0"/>
      <dgm:spPr/>
    </dgm:pt>
    <dgm:pt modelId="{4D5B864E-ED59-4C21-80C3-F4B1A08DB9BE}" type="pres">
      <dgm:prSet presAssocID="{4DEA949E-2F23-4160-8E95-3AB4990D6893}" presName="composite" presStyleCnt="0"/>
      <dgm:spPr/>
    </dgm:pt>
    <dgm:pt modelId="{EA16666A-ECD8-4A6C-8B18-91482794CB28}" type="pres">
      <dgm:prSet presAssocID="{4DEA949E-2F23-4160-8E95-3AB4990D6893}" presName="parentText" presStyleLbl="alignNode1" presStyleIdx="2" presStyleCnt="3" custLinFactNeighborX="3073" custLinFactNeighborY="-43966">
        <dgm:presLayoutVars>
          <dgm:chMax val="1"/>
          <dgm:bulletEnabled val="1"/>
        </dgm:presLayoutVars>
      </dgm:prSet>
      <dgm:spPr/>
      <dgm:t>
        <a:bodyPr/>
        <a:lstStyle/>
        <a:p>
          <a:endParaRPr lang="it-IT"/>
        </a:p>
      </dgm:t>
    </dgm:pt>
    <dgm:pt modelId="{97F2004F-5D73-4F7F-8952-49DB43FEE24D}" type="pres">
      <dgm:prSet presAssocID="{4DEA949E-2F23-4160-8E95-3AB4990D6893}" presName="descendantText" presStyleLbl="alignAcc1" presStyleIdx="2" presStyleCnt="3" custLinFactNeighborX="615" custLinFactNeighborY="-55874">
        <dgm:presLayoutVars>
          <dgm:bulletEnabled val="1"/>
        </dgm:presLayoutVars>
      </dgm:prSet>
      <dgm:spPr/>
      <dgm:t>
        <a:bodyPr/>
        <a:lstStyle/>
        <a:p>
          <a:endParaRPr lang="it-IT"/>
        </a:p>
      </dgm:t>
    </dgm:pt>
  </dgm:ptLst>
  <dgm:cxnLst>
    <dgm:cxn modelId="{8777D01F-FD6A-488A-87FA-679B5712CE7C}" srcId="{A8AF98AE-025F-4A31-B40B-4B082BDF6C98}" destId="{690B74C3-3F76-485A-8166-9E0A2CA75EF9}" srcOrd="0" destOrd="0" parTransId="{0201C5E0-6003-49BE-892C-80E0D61705CF}" sibTransId="{F6F1F6C8-53E0-4FCE-85BF-EC99C5815E4B}"/>
    <dgm:cxn modelId="{1C7BDC30-96F7-4657-A28C-80CF36E2E083}" type="presOf" srcId="{4DEA949E-2F23-4160-8E95-3AB4990D6893}" destId="{EA16666A-ECD8-4A6C-8B18-91482794CB28}" srcOrd="0" destOrd="0" presId="urn:microsoft.com/office/officeart/2005/8/layout/chevron2"/>
    <dgm:cxn modelId="{E6C131E1-570A-421B-92D6-D10D6C6CE4DF}" type="presOf" srcId="{A8AF98AE-025F-4A31-B40B-4B082BDF6C98}" destId="{8B7D2AA7-AF4E-40D8-949D-EB722E2AEB40}" srcOrd="0" destOrd="0" presId="urn:microsoft.com/office/officeart/2005/8/layout/chevron2"/>
    <dgm:cxn modelId="{A1E4BB4B-C105-4ACB-AA6A-4B6A28D1D395}" srcId="{4DEA949E-2F23-4160-8E95-3AB4990D6893}" destId="{CEA1A4C5-CD7A-4BC9-A3C9-B7A6FBE5AEE4}" srcOrd="0" destOrd="0" parTransId="{BC6F14F2-DB8F-4EB8-B35B-0BF2614EC687}" sibTransId="{E3B42F9C-DA9C-410B-BA18-5F11A3788E18}"/>
    <dgm:cxn modelId="{98823657-CE35-40F4-9A73-BEA9934D74DF}" srcId="{F797B5B9-C0B2-458B-936B-3D17D9941E73}" destId="{A8AF98AE-025F-4A31-B40B-4B082BDF6C98}" srcOrd="1" destOrd="0" parTransId="{A4E1C6BD-95D7-4BD9-A8DF-A1CF1BD3EB66}" sibTransId="{4994123C-C9B0-41DA-B5E5-0EA054DC4CE8}"/>
    <dgm:cxn modelId="{5E355B06-6AE3-4E97-9CBC-F970427E326F}" type="presOf" srcId="{690B74C3-3F76-485A-8166-9E0A2CA75EF9}" destId="{E2B00243-AFB3-40BD-9107-D0308A4804EE}" srcOrd="0" destOrd="0" presId="urn:microsoft.com/office/officeart/2005/8/layout/chevron2"/>
    <dgm:cxn modelId="{F9F4CF9B-D1F8-4D9A-B1B4-09A83280927B}" srcId="{B3A4FFF8-7054-40EA-BB4F-F5375E2DB6D8}" destId="{D44F0049-8D24-4635-8C20-F707CCAF4386}" srcOrd="0" destOrd="0" parTransId="{9150581F-990A-414E-97DF-87927714C1ED}" sibTransId="{EA8FBBB3-A95F-4C8B-8607-F1FB36D092CC}"/>
    <dgm:cxn modelId="{663C9B8A-EC2B-4621-A631-38BDB97CDD82}" type="presOf" srcId="{B3A4FFF8-7054-40EA-BB4F-F5375E2DB6D8}" destId="{09898127-F6CB-4B57-809D-12695A910BE4}" srcOrd="0" destOrd="0" presId="urn:microsoft.com/office/officeart/2005/8/layout/chevron2"/>
    <dgm:cxn modelId="{EFE84722-7E1C-411F-9D8F-F12151ED8F7A}" srcId="{F797B5B9-C0B2-458B-936B-3D17D9941E73}" destId="{B3A4FFF8-7054-40EA-BB4F-F5375E2DB6D8}" srcOrd="0" destOrd="0" parTransId="{E7233075-4EA8-4612-9697-6304EE0E5040}" sibTransId="{0BB7A1AE-328A-482B-9DDC-A9C62116C95E}"/>
    <dgm:cxn modelId="{395C3156-045A-4361-B7BF-C1E8CFB11BEB}" srcId="{F797B5B9-C0B2-458B-936B-3D17D9941E73}" destId="{4DEA949E-2F23-4160-8E95-3AB4990D6893}" srcOrd="2" destOrd="0" parTransId="{D27DF789-0CE0-4546-B2A2-BCD6895C759E}" sibTransId="{7D87BC40-59BA-4774-AA75-F5351253A264}"/>
    <dgm:cxn modelId="{0A11542D-0DDE-4999-9DF3-67888F036FB7}" type="presOf" srcId="{F797B5B9-C0B2-458B-936B-3D17D9941E73}" destId="{A982DCF7-231F-4A5F-8348-A120FF2F3493}" srcOrd="0" destOrd="0" presId="urn:microsoft.com/office/officeart/2005/8/layout/chevron2"/>
    <dgm:cxn modelId="{CC31AA0A-96E0-4561-9020-670C71D6DAD6}" type="presOf" srcId="{CEA1A4C5-CD7A-4BC9-A3C9-B7A6FBE5AEE4}" destId="{97F2004F-5D73-4F7F-8952-49DB43FEE24D}" srcOrd="0" destOrd="0" presId="urn:microsoft.com/office/officeart/2005/8/layout/chevron2"/>
    <dgm:cxn modelId="{452DE02C-745B-4C6C-8293-EC821232A88B}" type="presOf" srcId="{D44F0049-8D24-4635-8C20-F707CCAF4386}" destId="{9B46026A-620C-4035-99B4-348F1705FFD8}" srcOrd="0" destOrd="0" presId="urn:microsoft.com/office/officeart/2005/8/layout/chevron2"/>
    <dgm:cxn modelId="{C49A5DC1-553B-4C62-B88F-157A2811F0E4}" type="presParOf" srcId="{A982DCF7-231F-4A5F-8348-A120FF2F3493}" destId="{F195E98A-C9CE-43AC-A5A7-AB21848025AD}" srcOrd="0" destOrd="0" presId="urn:microsoft.com/office/officeart/2005/8/layout/chevron2"/>
    <dgm:cxn modelId="{FC694080-B25B-46C2-88AC-ACBF53C5EA39}" type="presParOf" srcId="{F195E98A-C9CE-43AC-A5A7-AB21848025AD}" destId="{09898127-F6CB-4B57-809D-12695A910BE4}" srcOrd="0" destOrd="0" presId="urn:microsoft.com/office/officeart/2005/8/layout/chevron2"/>
    <dgm:cxn modelId="{EF052B21-83C6-4EBC-BABE-A9FEF6EF10E8}" type="presParOf" srcId="{F195E98A-C9CE-43AC-A5A7-AB21848025AD}" destId="{9B46026A-620C-4035-99B4-348F1705FFD8}" srcOrd="1" destOrd="0" presId="urn:microsoft.com/office/officeart/2005/8/layout/chevron2"/>
    <dgm:cxn modelId="{5B335C7E-4458-4E37-8AAC-70BBA02E17B0}" type="presParOf" srcId="{A982DCF7-231F-4A5F-8348-A120FF2F3493}" destId="{C3228762-9E40-4E1E-BAFA-B61B0D673416}" srcOrd="1" destOrd="0" presId="urn:microsoft.com/office/officeart/2005/8/layout/chevron2"/>
    <dgm:cxn modelId="{0136740E-6C08-46F0-809E-1A91AD13ECA8}" type="presParOf" srcId="{A982DCF7-231F-4A5F-8348-A120FF2F3493}" destId="{91D7A89E-B19D-4848-BB16-D87A5B96D524}" srcOrd="2" destOrd="0" presId="urn:microsoft.com/office/officeart/2005/8/layout/chevron2"/>
    <dgm:cxn modelId="{BD3A6A3F-6813-4605-B23A-3C145A79B6FE}" type="presParOf" srcId="{91D7A89E-B19D-4848-BB16-D87A5B96D524}" destId="{8B7D2AA7-AF4E-40D8-949D-EB722E2AEB40}" srcOrd="0" destOrd="0" presId="urn:microsoft.com/office/officeart/2005/8/layout/chevron2"/>
    <dgm:cxn modelId="{9D9D3C58-66B7-4147-9206-8192F8CC4C6D}" type="presParOf" srcId="{91D7A89E-B19D-4848-BB16-D87A5B96D524}" destId="{E2B00243-AFB3-40BD-9107-D0308A4804EE}" srcOrd="1" destOrd="0" presId="urn:microsoft.com/office/officeart/2005/8/layout/chevron2"/>
    <dgm:cxn modelId="{0ECB1401-77F4-451B-9198-5B9DD5BA6748}" type="presParOf" srcId="{A982DCF7-231F-4A5F-8348-A120FF2F3493}" destId="{E6C4BCFE-8E7F-4C77-8F72-16704842D78E}" srcOrd="3" destOrd="0" presId="urn:microsoft.com/office/officeart/2005/8/layout/chevron2"/>
    <dgm:cxn modelId="{980C547C-11F0-43E1-B0E9-1B31F41B8BE4}" type="presParOf" srcId="{A982DCF7-231F-4A5F-8348-A120FF2F3493}" destId="{4D5B864E-ED59-4C21-80C3-F4B1A08DB9BE}" srcOrd="4" destOrd="0" presId="urn:microsoft.com/office/officeart/2005/8/layout/chevron2"/>
    <dgm:cxn modelId="{08C68C95-34A8-469D-9391-7437282DE4F2}" type="presParOf" srcId="{4D5B864E-ED59-4C21-80C3-F4B1A08DB9BE}" destId="{EA16666A-ECD8-4A6C-8B18-91482794CB28}" srcOrd="0" destOrd="0" presId="urn:microsoft.com/office/officeart/2005/8/layout/chevron2"/>
    <dgm:cxn modelId="{270D5622-B4CD-4A5C-96C4-B6D613BAB6C3}" type="presParOf" srcId="{4D5B864E-ED59-4C21-80C3-F4B1A08DB9BE}" destId="{97F2004F-5D73-4F7F-8952-49DB43FEE2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ACA56D-E1AE-4A5D-B362-6CF8BDFE4B39}" type="doc">
      <dgm:prSet loTypeId="urn:microsoft.com/office/officeart/2005/8/layout/orgChart1" loCatId="hierarchy" qsTypeId="urn:microsoft.com/office/officeart/2005/8/quickstyle/3d3" qsCatId="3D" csTypeId="urn:microsoft.com/office/officeart/2005/8/colors/accent2_3" csCatId="accent2" phldr="1"/>
      <dgm:spPr/>
      <dgm:t>
        <a:bodyPr/>
        <a:lstStyle/>
        <a:p>
          <a:endParaRPr lang="de-DE"/>
        </a:p>
      </dgm:t>
    </dgm:pt>
    <dgm:pt modelId="{C1AFC837-7414-4979-A375-048112BE02DF}">
      <dgm:prSet phldrT="[Text]" custT="1"/>
      <dgm:spPr/>
      <dgm:t>
        <a:bodyPr/>
        <a:lstStyle/>
        <a:p>
          <a:r>
            <a:rPr lang="en-GB" sz="1200" b="1" noProof="0" dirty="0">
              <a:latin typeface="Arial" panose="020B0604020202020204" pitchFamily="34" charset="0"/>
              <a:cs typeface="Arial" panose="020B0604020202020204" pitchFamily="34" charset="0"/>
            </a:rPr>
            <a:t>Ethical dilemma interview</a:t>
          </a:r>
        </a:p>
      </dgm:t>
    </dgm:pt>
    <dgm:pt modelId="{31BF05C6-C6A2-446F-A378-CE470FD4DAE5}" type="parTrans" cxnId="{7A946B62-A47A-4310-AD40-3089E3BA46DF}">
      <dgm:prSet/>
      <dgm:spPr/>
      <dgm:t>
        <a:bodyPr/>
        <a:lstStyle/>
        <a:p>
          <a:endParaRPr lang="en-GB" sz="1600" b="0" noProof="0" dirty="0">
            <a:latin typeface="Arial" panose="020B0604020202020204" pitchFamily="34" charset="0"/>
            <a:cs typeface="Arial" panose="020B0604020202020204" pitchFamily="34" charset="0"/>
          </a:endParaRPr>
        </a:p>
      </dgm:t>
    </dgm:pt>
    <dgm:pt modelId="{452ACD2A-5830-4CD9-9D80-B1DFF4141232}" type="sibTrans" cxnId="{7A946B62-A47A-4310-AD40-3089E3BA46DF}">
      <dgm:prSet/>
      <dgm:spPr/>
      <dgm:t>
        <a:bodyPr/>
        <a:lstStyle/>
        <a:p>
          <a:endParaRPr lang="en-GB" sz="1600" b="0" noProof="0" dirty="0">
            <a:latin typeface="Arial" panose="020B0604020202020204" pitchFamily="34" charset="0"/>
            <a:cs typeface="Arial" panose="020B0604020202020204" pitchFamily="34" charset="0"/>
          </a:endParaRPr>
        </a:p>
      </dgm:t>
    </dgm:pt>
    <dgm:pt modelId="{F73DEF4F-D3EA-47C2-8ADA-2B715E7E0F45}">
      <dgm:prSet phldrT="[Text]" custT="1"/>
      <dgm:spPr/>
      <dgm:t>
        <a:bodyPr/>
        <a:lstStyle/>
        <a:p>
          <a:r>
            <a:rPr lang="en-GB" sz="1200" b="0" noProof="0" dirty="0">
              <a:latin typeface="Arial" panose="020B0604020202020204" pitchFamily="34" charset="0"/>
              <a:cs typeface="Arial" panose="020B0604020202020204" pitchFamily="34" charset="0"/>
            </a:rPr>
            <a:t>Has this ever happened?</a:t>
          </a:r>
        </a:p>
      </dgm:t>
    </dgm:pt>
    <dgm:pt modelId="{A0C82A7C-F7EC-488F-B195-CDE15B6E6798}" type="parTrans" cxnId="{5FDA71E5-7F8F-4D10-AD97-7B4510F38C95}">
      <dgm:prSet/>
      <dgm:spPr/>
      <dgm:t>
        <a:bodyPr/>
        <a:lstStyle/>
        <a:p>
          <a:endParaRPr lang="en-GB" sz="1600" b="0" noProof="0" dirty="0">
            <a:latin typeface="Arial" panose="020B0604020202020204" pitchFamily="34" charset="0"/>
            <a:cs typeface="Arial" panose="020B0604020202020204" pitchFamily="34" charset="0"/>
          </a:endParaRPr>
        </a:p>
      </dgm:t>
    </dgm:pt>
    <dgm:pt modelId="{F1554DE1-8EDA-4647-8E02-5B822C6E1714}" type="sibTrans" cxnId="{5FDA71E5-7F8F-4D10-AD97-7B4510F38C95}">
      <dgm:prSet/>
      <dgm:spPr/>
      <dgm:t>
        <a:bodyPr/>
        <a:lstStyle/>
        <a:p>
          <a:endParaRPr lang="en-GB" sz="1600" b="0" noProof="0" dirty="0">
            <a:latin typeface="Arial" panose="020B0604020202020204" pitchFamily="34" charset="0"/>
            <a:cs typeface="Arial" panose="020B0604020202020204" pitchFamily="34" charset="0"/>
          </a:endParaRPr>
        </a:p>
      </dgm:t>
    </dgm:pt>
    <dgm:pt modelId="{D70AE44B-72F7-4518-AED0-D3EC18640EC3}">
      <dgm:prSet phldrT="[Text]" custT="1"/>
      <dgm:spPr/>
      <dgm:t>
        <a:bodyPr/>
        <a:lstStyle/>
        <a:p>
          <a:r>
            <a:rPr lang="en-GB" sz="1200" b="0" noProof="0" dirty="0">
              <a:latin typeface="Arial" panose="020B0604020202020204" pitchFamily="34" charset="0"/>
              <a:cs typeface="Arial" panose="020B0604020202020204" pitchFamily="34" charset="0"/>
            </a:rPr>
            <a:t>Is the decision taken in isolation?</a:t>
          </a:r>
        </a:p>
      </dgm:t>
    </dgm:pt>
    <dgm:pt modelId="{7C861F83-9A9B-4E60-802D-FAF5269F2316}" type="parTrans" cxnId="{999BC352-37F0-45E4-A0C4-A4E2BC00CDA6}">
      <dgm:prSet/>
      <dgm:spPr/>
      <dgm:t>
        <a:bodyPr/>
        <a:lstStyle/>
        <a:p>
          <a:endParaRPr lang="en-GB" sz="1600" b="0" noProof="0" dirty="0">
            <a:latin typeface="Arial" panose="020B0604020202020204" pitchFamily="34" charset="0"/>
            <a:cs typeface="Arial" panose="020B0604020202020204" pitchFamily="34" charset="0"/>
          </a:endParaRPr>
        </a:p>
      </dgm:t>
    </dgm:pt>
    <dgm:pt modelId="{E23503A1-46FD-4B0E-9F6A-91836E7BBDA3}" type="sibTrans" cxnId="{999BC352-37F0-45E4-A0C4-A4E2BC00CDA6}">
      <dgm:prSet/>
      <dgm:spPr/>
      <dgm:t>
        <a:bodyPr/>
        <a:lstStyle/>
        <a:p>
          <a:endParaRPr lang="en-GB" sz="1600" b="0" noProof="0" dirty="0">
            <a:latin typeface="Arial" panose="020B0604020202020204" pitchFamily="34" charset="0"/>
            <a:cs typeface="Arial" panose="020B0604020202020204" pitchFamily="34" charset="0"/>
          </a:endParaRPr>
        </a:p>
      </dgm:t>
    </dgm:pt>
    <dgm:pt modelId="{D2993749-6218-452D-A8A1-00F0B48BE244}">
      <dgm:prSet phldrT="[Text]" custT="1"/>
      <dgm:spPr/>
      <dgm:t>
        <a:bodyPr/>
        <a:lstStyle/>
        <a:p>
          <a:r>
            <a:rPr lang="en-GB" sz="1200" b="0" noProof="0" dirty="0">
              <a:latin typeface="Arial" panose="020B0604020202020204" pitchFamily="34" charset="0"/>
              <a:cs typeface="Arial" panose="020B0604020202020204" pitchFamily="34" charset="0"/>
            </a:rPr>
            <a:t>Do you use any non-human guidance?</a:t>
          </a:r>
        </a:p>
      </dgm:t>
    </dgm:pt>
    <dgm:pt modelId="{98414DC1-E1B4-4648-B241-5772C5DD17D4}" type="parTrans" cxnId="{AC8FE7C7-EC63-4472-960C-12E7179A70ED}">
      <dgm:prSet/>
      <dgm:spPr/>
      <dgm:t>
        <a:bodyPr/>
        <a:lstStyle/>
        <a:p>
          <a:endParaRPr lang="en-GB" sz="1600" b="0" noProof="0" dirty="0">
            <a:latin typeface="Arial" panose="020B0604020202020204" pitchFamily="34" charset="0"/>
            <a:cs typeface="Arial" panose="020B0604020202020204" pitchFamily="34" charset="0"/>
          </a:endParaRPr>
        </a:p>
      </dgm:t>
    </dgm:pt>
    <dgm:pt modelId="{767D3C6B-E304-40C2-8772-23C0D407E971}" type="sibTrans" cxnId="{AC8FE7C7-EC63-4472-960C-12E7179A70ED}">
      <dgm:prSet/>
      <dgm:spPr/>
      <dgm:t>
        <a:bodyPr/>
        <a:lstStyle/>
        <a:p>
          <a:endParaRPr lang="en-GB" sz="1600" b="0" noProof="0" dirty="0">
            <a:latin typeface="Arial" panose="020B0604020202020204" pitchFamily="34" charset="0"/>
            <a:cs typeface="Arial" panose="020B0604020202020204" pitchFamily="34" charset="0"/>
          </a:endParaRPr>
        </a:p>
      </dgm:t>
    </dgm:pt>
    <dgm:pt modelId="{2B0BDE8D-143A-4799-AFB7-AECD913ECA7B}">
      <dgm:prSet custT="1"/>
      <dgm:spPr/>
      <dgm:t>
        <a:bodyPr/>
        <a:lstStyle/>
        <a:p>
          <a:r>
            <a:rPr lang="en-GB" sz="1200" b="0" noProof="0" dirty="0">
              <a:latin typeface="Arial" panose="020B0604020202020204" pitchFamily="34" charset="0"/>
              <a:cs typeface="Arial" panose="020B0604020202020204" pitchFamily="34" charset="0"/>
            </a:rPr>
            <a:t>How would you evaluate them?</a:t>
          </a:r>
        </a:p>
      </dgm:t>
    </dgm:pt>
    <dgm:pt modelId="{7BE15908-0EC5-420F-977A-0558C40BEB03}" type="parTrans" cxnId="{095D18DB-9F87-4691-B5B0-CB8F465A6871}">
      <dgm:prSet/>
      <dgm:spPr/>
      <dgm:t>
        <a:bodyPr/>
        <a:lstStyle/>
        <a:p>
          <a:endParaRPr lang="en-GB" sz="1600" b="0" noProof="0" dirty="0">
            <a:latin typeface="Arial" panose="020B0604020202020204" pitchFamily="34" charset="0"/>
            <a:cs typeface="Arial" panose="020B0604020202020204" pitchFamily="34" charset="0"/>
          </a:endParaRPr>
        </a:p>
      </dgm:t>
    </dgm:pt>
    <dgm:pt modelId="{77AE578C-E412-4CCB-B743-C0755577F636}" type="sibTrans" cxnId="{095D18DB-9F87-4691-B5B0-CB8F465A6871}">
      <dgm:prSet/>
      <dgm:spPr/>
      <dgm:t>
        <a:bodyPr/>
        <a:lstStyle/>
        <a:p>
          <a:endParaRPr lang="en-GB" sz="1600" b="0" noProof="0" dirty="0">
            <a:latin typeface="Arial" panose="020B0604020202020204" pitchFamily="34" charset="0"/>
            <a:cs typeface="Arial" panose="020B0604020202020204" pitchFamily="34" charset="0"/>
          </a:endParaRPr>
        </a:p>
      </dgm:t>
    </dgm:pt>
    <dgm:pt modelId="{A1DE99DC-B1DE-4D9C-9AF3-630E3EE32A4A}">
      <dgm:prSet custT="1"/>
      <dgm:spPr/>
      <dgm:t>
        <a:bodyPr/>
        <a:lstStyle/>
        <a:p>
          <a:r>
            <a:rPr lang="en-GB" sz="1200" b="0" noProof="0" dirty="0">
              <a:latin typeface="Arial" panose="020B0604020202020204" pitchFamily="34" charset="0"/>
              <a:cs typeface="Arial" panose="020B0604020202020204" pitchFamily="34" charset="0"/>
            </a:rPr>
            <a:t>Is this a common </a:t>
          </a:r>
        </a:p>
        <a:p>
          <a:r>
            <a:rPr lang="en-GB" sz="1200" b="0" noProof="0" dirty="0">
              <a:latin typeface="Arial" panose="020B0604020202020204" pitchFamily="34" charset="0"/>
              <a:cs typeface="Arial" panose="020B0604020202020204" pitchFamily="34" charset="0"/>
            </a:rPr>
            <a:t>way to handle? </a:t>
          </a:r>
        </a:p>
      </dgm:t>
    </dgm:pt>
    <dgm:pt modelId="{39D6CA23-3BB6-4753-A6FC-C46E028CC065}" type="parTrans" cxnId="{325F8461-8550-4D53-806E-89298EECB487}">
      <dgm:prSet/>
      <dgm:spPr/>
      <dgm:t>
        <a:bodyPr/>
        <a:lstStyle/>
        <a:p>
          <a:endParaRPr lang="en-GB" sz="1600" b="0" noProof="0" dirty="0">
            <a:latin typeface="Arial" panose="020B0604020202020204" pitchFamily="34" charset="0"/>
            <a:cs typeface="Arial" panose="020B0604020202020204" pitchFamily="34" charset="0"/>
          </a:endParaRPr>
        </a:p>
      </dgm:t>
    </dgm:pt>
    <dgm:pt modelId="{DAE4D4D9-ED2F-44BF-AD44-C074CA8694C7}" type="sibTrans" cxnId="{325F8461-8550-4D53-806E-89298EECB487}">
      <dgm:prSet/>
      <dgm:spPr/>
      <dgm:t>
        <a:bodyPr/>
        <a:lstStyle/>
        <a:p>
          <a:endParaRPr lang="en-GB" sz="1600" b="0" noProof="0" dirty="0">
            <a:latin typeface="Arial" panose="020B0604020202020204" pitchFamily="34" charset="0"/>
            <a:cs typeface="Arial" panose="020B0604020202020204" pitchFamily="34" charset="0"/>
          </a:endParaRPr>
        </a:p>
      </dgm:t>
    </dgm:pt>
    <dgm:pt modelId="{89DF1480-6274-4B3F-BB2E-C44EEC60E435}">
      <dgm:prSet custT="1"/>
      <dgm:spPr/>
      <dgm:t>
        <a:bodyPr/>
        <a:lstStyle/>
        <a:p>
          <a:r>
            <a:rPr lang="en-GB" sz="1200" b="0" noProof="0" dirty="0">
              <a:latin typeface="Arial" panose="020B0604020202020204" pitchFamily="34" charset="0"/>
              <a:cs typeface="Arial" panose="020B0604020202020204" pitchFamily="34" charset="0"/>
            </a:rPr>
            <a:t>Is this something common? </a:t>
          </a:r>
        </a:p>
      </dgm:t>
    </dgm:pt>
    <dgm:pt modelId="{CAB8CBAE-B938-4AE6-8980-0B13ACBFEBA8}" type="parTrans" cxnId="{1AAC2B94-F30D-458D-A61A-269AB171AA49}">
      <dgm:prSet/>
      <dgm:spPr/>
      <dgm:t>
        <a:bodyPr/>
        <a:lstStyle/>
        <a:p>
          <a:endParaRPr lang="en-GB" sz="1600" b="0" noProof="0" dirty="0">
            <a:latin typeface="Arial" panose="020B0604020202020204" pitchFamily="34" charset="0"/>
            <a:cs typeface="Arial" panose="020B0604020202020204" pitchFamily="34" charset="0"/>
          </a:endParaRPr>
        </a:p>
      </dgm:t>
    </dgm:pt>
    <dgm:pt modelId="{EB8D074A-F0E5-4B69-ACED-650DFE7D276F}" type="sibTrans" cxnId="{1AAC2B94-F30D-458D-A61A-269AB171AA49}">
      <dgm:prSet/>
      <dgm:spPr/>
      <dgm:t>
        <a:bodyPr/>
        <a:lstStyle/>
        <a:p>
          <a:endParaRPr lang="en-GB" sz="1600" b="0" noProof="0" dirty="0">
            <a:latin typeface="Arial" panose="020B0604020202020204" pitchFamily="34" charset="0"/>
            <a:cs typeface="Arial" panose="020B0604020202020204" pitchFamily="34" charset="0"/>
          </a:endParaRPr>
        </a:p>
      </dgm:t>
    </dgm:pt>
    <dgm:pt modelId="{861766ED-5CAC-401A-A1F9-F7946EABC413}">
      <dgm:prSet custT="1"/>
      <dgm:spPr/>
      <dgm:t>
        <a:bodyPr/>
        <a:lstStyle/>
        <a:p>
          <a:r>
            <a:rPr lang="en-GB" sz="1200" b="0" noProof="0" dirty="0">
              <a:latin typeface="Arial" panose="020B0604020202020204" pitchFamily="34" charset="0"/>
              <a:cs typeface="Arial" panose="020B0604020202020204" pitchFamily="34" charset="0"/>
            </a:rPr>
            <a:t>Are there any indirect repercussions of your decisions?</a:t>
          </a:r>
        </a:p>
      </dgm:t>
    </dgm:pt>
    <dgm:pt modelId="{C83028D6-A3D7-494A-B6B6-16E192A819DB}" type="parTrans" cxnId="{E9325261-AD6B-4062-AFA7-22F032915CB4}">
      <dgm:prSet/>
      <dgm:spPr/>
      <dgm:t>
        <a:bodyPr/>
        <a:lstStyle/>
        <a:p>
          <a:endParaRPr lang="en-GB" sz="1600" b="0" noProof="0" dirty="0">
            <a:latin typeface="Arial" panose="020B0604020202020204" pitchFamily="34" charset="0"/>
            <a:cs typeface="Arial" panose="020B0604020202020204" pitchFamily="34" charset="0"/>
          </a:endParaRPr>
        </a:p>
      </dgm:t>
    </dgm:pt>
    <dgm:pt modelId="{F023A5DC-F3C7-4659-AC64-95EA3E9BBEBB}" type="sibTrans" cxnId="{E9325261-AD6B-4062-AFA7-22F032915CB4}">
      <dgm:prSet/>
      <dgm:spPr/>
      <dgm:t>
        <a:bodyPr/>
        <a:lstStyle/>
        <a:p>
          <a:endParaRPr lang="en-GB" sz="1600" b="0" noProof="0" dirty="0">
            <a:latin typeface="Arial" panose="020B0604020202020204" pitchFamily="34" charset="0"/>
            <a:cs typeface="Arial" panose="020B0604020202020204" pitchFamily="34" charset="0"/>
          </a:endParaRPr>
        </a:p>
      </dgm:t>
    </dgm:pt>
    <dgm:pt modelId="{68F53EBF-4D36-4AC2-B857-08FC2DCC6A38}">
      <dgm:prSet custT="1"/>
      <dgm:spPr/>
      <dgm:t>
        <a:bodyPr/>
        <a:lstStyle/>
        <a:p>
          <a:r>
            <a:rPr lang="en-GB" sz="1200" b="0" noProof="0" dirty="0">
              <a:latin typeface="Arial" panose="020B0604020202020204" pitchFamily="34" charset="0"/>
              <a:cs typeface="Arial" panose="020B0604020202020204" pitchFamily="34" charset="0"/>
            </a:rPr>
            <a:t>Is there any formal company culture guidance?</a:t>
          </a:r>
        </a:p>
      </dgm:t>
    </dgm:pt>
    <dgm:pt modelId="{684A2C6D-FAEC-48B2-A045-C18E81A9CAC8}" type="parTrans" cxnId="{510AE0EA-C691-453C-AB0C-DA7A8100DD16}">
      <dgm:prSet/>
      <dgm:spPr/>
      <dgm:t>
        <a:bodyPr/>
        <a:lstStyle/>
        <a:p>
          <a:endParaRPr lang="en-GB" sz="1600" b="0" noProof="0" dirty="0">
            <a:latin typeface="Arial" panose="020B0604020202020204" pitchFamily="34" charset="0"/>
            <a:cs typeface="Arial" panose="020B0604020202020204" pitchFamily="34" charset="0"/>
          </a:endParaRPr>
        </a:p>
      </dgm:t>
    </dgm:pt>
    <dgm:pt modelId="{A1132165-158C-4865-9C4F-F4A31DA6CAD9}" type="sibTrans" cxnId="{510AE0EA-C691-453C-AB0C-DA7A8100DD16}">
      <dgm:prSet/>
      <dgm:spPr/>
      <dgm:t>
        <a:bodyPr/>
        <a:lstStyle/>
        <a:p>
          <a:endParaRPr lang="en-GB" sz="1600" b="0" noProof="0" dirty="0">
            <a:latin typeface="Arial" panose="020B0604020202020204" pitchFamily="34" charset="0"/>
            <a:cs typeface="Arial" panose="020B0604020202020204" pitchFamily="34" charset="0"/>
          </a:endParaRPr>
        </a:p>
      </dgm:t>
    </dgm:pt>
    <dgm:pt modelId="{94F4DE68-7945-431D-8855-2FA6173E9695}" type="pres">
      <dgm:prSet presAssocID="{ACACA56D-E1AE-4A5D-B362-6CF8BDFE4B39}" presName="hierChild1" presStyleCnt="0">
        <dgm:presLayoutVars>
          <dgm:orgChart val="1"/>
          <dgm:chPref val="1"/>
          <dgm:dir/>
          <dgm:animOne val="branch"/>
          <dgm:animLvl val="lvl"/>
          <dgm:resizeHandles/>
        </dgm:presLayoutVars>
      </dgm:prSet>
      <dgm:spPr/>
      <dgm:t>
        <a:bodyPr/>
        <a:lstStyle/>
        <a:p>
          <a:endParaRPr lang="it-IT"/>
        </a:p>
      </dgm:t>
    </dgm:pt>
    <dgm:pt modelId="{CD3FC260-EF87-4306-AA0D-2F8C5877D55D}" type="pres">
      <dgm:prSet presAssocID="{C1AFC837-7414-4979-A375-048112BE02DF}" presName="hierRoot1" presStyleCnt="0">
        <dgm:presLayoutVars>
          <dgm:hierBranch val="init"/>
        </dgm:presLayoutVars>
      </dgm:prSet>
      <dgm:spPr/>
    </dgm:pt>
    <dgm:pt modelId="{C7EB149D-A63B-41ED-B445-DE26A67A0B4A}" type="pres">
      <dgm:prSet presAssocID="{C1AFC837-7414-4979-A375-048112BE02DF}" presName="rootComposite1" presStyleCnt="0"/>
      <dgm:spPr/>
    </dgm:pt>
    <dgm:pt modelId="{E296C2C3-7CA5-48C0-B7C0-7E7A68444E61}" type="pres">
      <dgm:prSet presAssocID="{C1AFC837-7414-4979-A375-048112BE02DF}" presName="rootText1" presStyleLbl="node0" presStyleIdx="0" presStyleCnt="1">
        <dgm:presLayoutVars>
          <dgm:chPref val="3"/>
        </dgm:presLayoutVars>
      </dgm:prSet>
      <dgm:spPr/>
      <dgm:t>
        <a:bodyPr/>
        <a:lstStyle/>
        <a:p>
          <a:endParaRPr lang="it-IT"/>
        </a:p>
      </dgm:t>
    </dgm:pt>
    <dgm:pt modelId="{2B76ED2F-966B-4417-961F-9A9721FD04A8}" type="pres">
      <dgm:prSet presAssocID="{C1AFC837-7414-4979-A375-048112BE02DF}" presName="rootConnector1" presStyleLbl="node1" presStyleIdx="0" presStyleCnt="0"/>
      <dgm:spPr/>
      <dgm:t>
        <a:bodyPr/>
        <a:lstStyle/>
        <a:p>
          <a:endParaRPr lang="it-IT"/>
        </a:p>
      </dgm:t>
    </dgm:pt>
    <dgm:pt modelId="{C16713D7-A4B6-4ABA-B4DA-6E6032BF11CF}" type="pres">
      <dgm:prSet presAssocID="{C1AFC837-7414-4979-A375-048112BE02DF}" presName="hierChild2" presStyleCnt="0"/>
      <dgm:spPr/>
    </dgm:pt>
    <dgm:pt modelId="{AEB1A5D5-671A-46EB-BDE6-4385F181C682}" type="pres">
      <dgm:prSet presAssocID="{A0C82A7C-F7EC-488F-B195-CDE15B6E6798}" presName="Name37" presStyleLbl="parChTrans1D2" presStyleIdx="0" presStyleCnt="4"/>
      <dgm:spPr/>
      <dgm:t>
        <a:bodyPr/>
        <a:lstStyle/>
        <a:p>
          <a:endParaRPr lang="it-IT"/>
        </a:p>
      </dgm:t>
    </dgm:pt>
    <dgm:pt modelId="{E8E8F640-4B79-45AA-8E4E-FD5562C8D056}" type="pres">
      <dgm:prSet presAssocID="{F73DEF4F-D3EA-47C2-8ADA-2B715E7E0F45}" presName="hierRoot2" presStyleCnt="0">
        <dgm:presLayoutVars>
          <dgm:hierBranch val="init"/>
        </dgm:presLayoutVars>
      </dgm:prSet>
      <dgm:spPr/>
    </dgm:pt>
    <dgm:pt modelId="{FFEF75C5-A226-4BBB-9241-3771FC85E920}" type="pres">
      <dgm:prSet presAssocID="{F73DEF4F-D3EA-47C2-8ADA-2B715E7E0F45}" presName="rootComposite" presStyleCnt="0"/>
      <dgm:spPr/>
    </dgm:pt>
    <dgm:pt modelId="{BB3F8433-91C6-4690-99C7-F3273EB208F3}" type="pres">
      <dgm:prSet presAssocID="{F73DEF4F-D3EA-47C2-8ADA-2B715E7E0F45}" presName="rootText" presStyleLbl="node2" presStyleIdx="0" presStyleCnt="4">
        <dgm:presLayoutVars>
          <dgm:chPref val="3"/>
        </dgm:presLayoutVars>
      </dgm:prSet>
      <dgm:spPr/>
      <dgm:t>
        <a:bodyPr/>
        <a:lstStyle/>
        <a:p>
          <a:endParaRPr lang="it-IT"/>
        </a:p>
      </dgm:t>
    </dgm:pt>
    <dgm:pt modelId="{4A67904D-41DE-47E8-AB29-2B9B0620BCEE}" type="pres">
      <dgm:prSet presAssocID="{F73DEF4F-D3EA-47C2-8ADA-2B715E7E0F45}" presName="rootConnector" presStyleLbl="node2" presStyleIdx="0" presStyleCnt="4"/>
      <dgm:spPr/>
      <dgm:t>
        <a:bodyPr/>
        <a:lstStyle/>
        <a:p>
          <a:endParaRPr lang="it-IT"/>
        </a:p>
      </dgm:t>
    </dgm:pt>
    <dgm:pt modelId="{9CA8DF4C-9E21-4AD6-8746-257F467EC936}" type="pres">
      <dgm:prSet presAssocID="{F73DEF4F-D3EA-47C2-8ADA-2B715E7E0F45}" presName="hierChild4" presStyleCnt="0"/>
      <dgm:spPr/>
    </dgm:pt>
    <dgm:pt modelId="{5F2F5FDA-3081-4A86-98E9-0E11E6C4A8F6}" type="pres">
      <dgm:prSet presAssocID="{F73DEF4F-D3EA-47C2-8ADA-2B715E7E0F45}" presName="hierChild5" presStyleCnt="0"/>
      <dgm:spPr/>
    </dgm:pt>
    <dgm:pt modelId="{807C1BBD-F7EC-4FA5-9306-561938933440}" type="pres">
      <dgm:prSet presAssocID="{7C861F83-9A9B-4E60-802D-FAF5269F2316}" presName="Name37" presStyleLbl="parChTrans1D2" presStyleIdx="1" presStyleCnt="4"/>
      <dgm:spPr/>
      <dgm:t>
        <a:bodyPr/>
        <a:lstStyle/>
        <a:p>
          <a:endParaRPr lang="it-IT"/>
        </a:p>
      </dgm:t>
    </dgm:pt>
    <dgm:pt modelId="{B6008771-312B-409A-801A-4238BA1AD1B0}" type="pres">
      <dgm:prSet presAssocID="{D70AE44B-72F7-4518-AED0-D3EC18640EC3}" presName="hierRoot2" presStyleCnt="0">
        <dgm:presLayoutVars>
          <dgm:hierBranch val="init"/>
        </dgm:presLayoutVars>
      </dgm:prSet>
      <dgm:spPr/>
    </dgm:pt>
    <dgm:pt modelId="{031E7D44-44CF-43F3-82F0-A70B07A80819}" type="pres">
      <dgm:prSet presAssocID="{D70AE44B-72F7-4518-AED0-D3EC18640EC3}" presName="rootComposite" presStyleCnt="0"/>
      <dgm:spPr/>
    </dgm:pt>
    <dgm:pt modelId="{43C7B9BE-9151-49B2-B2B0-E42B565C62C9}" type="pres">
      <dgm:prSet presAssocID="{D70AE44B-72F7-4518-AED0-D3EC18640EC3}" presName="rootText" presStyleLbl="node2" presStyleIdx="1" presStyleCnt="4">
        <dgm:presLayoutVars>
          <dgm:chPref val="3"/>
        </dgm:presLayoutVars>
      </dgm:prSet>
      <dgm:spPr/>
      <dgm:t>
        <a:bodyPr/>
        <a:lstStyle/>
        <a:p>
          <a:endParaRPr lang="it-IT"/>
        </a:p>
      </dgm:t>
    </dgm:pt>
    <dgm:pt modelId="{E80BB192-8572-4C0A-A640-5A04E109FD33}" type="pres">
      <dgm:prSet presAssocID="{D70AE44B-72F7-4518-AED0-D3EC18640EC3}" presName="rootConnector" presStyleLbl="node2" presStyleIdx="1" presStyleCnt="4"/>
      <dgm:spPr/>
      <dgm:t>
        <a:bodyPr/>
        <a:lstStyle/>
        <a:p>
          <a:endParaRPr lang="it-IT"/>
        </a:p>
      </dgm:t>
    </dgm:pt>
    <dgm:pt modelId="{C098FFEE-8B25-4AEC-B1E3-57AFAEA6C4EF}" type="pres">
      <dgm:prSet presAssocID="{D70AE44B-72F7-4518-AED0-D3EC18640EC3}" presName="hierChild4" presStyleCnt="0"/>
      <dgm:spPr/>
    </dgm:pt>
    <dgm:pt modelId="{D0B6D969-A507-4BCE-B6F2-64368B0140EA}" type="pres">
      <dgm:prSet presAssocID="{39D6CA23-3BB6-4753-A6FC-C46E028CC065}" presName="Name37" presStyleLbl="parChTrans1D3" presStyleIdx="0" presStyleCnt="3"/>
      <dgm:spPr/>
      <dgm:t>
        <a:bodyPr/>
        <a:lstStyle/>
        <a:p>
          <a:endParaRPr lang="it-IT"/>
        </a:p>
      </dgm:t>
    </dgm:pt>
    <dgm:pt modelId="{28B4881F-3179-4697-B0AB-3B0884B88466}" type="pres">
      <dgm:prSet presAssocID="{A1DE99DC-B1DE-4D9C-9AF3-630E3EE32A4A}" presName="hierRoot2" presStyleCnt="0">
        <dgm:presLayoutVars>
          <dgm:hierBranch val="init"/>
        </dgm:presLayoutVars>
      </dgm:prSet>
      <dgm:spPr/>
    </dgm:pt>
    <dgm:pt modelId="{00B44480-1D89-4B8F-AE21-08F9F2E770D7}" type="pres">
      <dgm:prSet presAssocID="{A1DE99DC-B1DE-4D9C-9AF3-630E3EE32A4A}" presName="rootComposite" presStyleCnt="0"/>
      <dgm:spPr/>
    </dgm:pt>
    <dgm:pt modelId="{F4A81285-76AD-4CF1-B483-93E62478DE56}" type="pres">
      <dgm:prSet presAssocID="{A1DE99DC-B1DE-4D9C-9AF3-630E3EE32A4A}" presName="rootText" presStyleLbl="node3" presStyleIdx="0" presStyleCnt="3">
        <dgm:presLayoutVars>
          <dgm:chPref val="3"/>
        </dgm:presLayoutVars>
      </dgm:prSet>
      <dgm:spPr/>
      <dgm:t>
        <a:bodyPr/>
        <a:lstStyle/>
        <a:p>
          <a:endParaRPr lang="it-IT"/>
        </a:p>
      </dgm:t>
    </dgm:pt>
    <dgm:pt modelId="{999D31A6-5DBD-4386-8341-039B3916DB3E}" type="pres">
      <dgm:prSet presAssocID="{A1DE99DC-B1DE-4D9C-9AF3-630E3EE32A4A}" presName="rootConnector" presStyleLbl="node3" presStyleIdx="0" presStyleCnt="3"/>
      <dgm:spPr/>
      <dgm:t>
        <a:bodyPr/>
        <a:lstStyle/>
        <a:p>
          <a:endParaRPr lang="it-IT"/>
        </a:p>
      </dgm:t>
    </dgm:pt>
    <dgm:pt modelId="{B859E1EB-A1A9-4534-B7F1-BB83FCC00583}" type="pres">
      <dgm:prSet presAssocID="{A1DE99DC-B1DE-4D9C-9AF3-630E3EE32A4A}" presName="hierChild4" presStyleCnt="0"/>
      <dgm:spPr/>
    </dgm:pt>
    <dgm:pt modelId="{009A2459-0280-4C78-8012-0D8205F88C0E}" type="pres">
      <dgm:prSet presAssocID="{684A2C6D-FAEC-48B2-A045-C18E81A9CAC8}" presName="Name37" presStyleLbl="parChTrans1D4" presStyleIdx="0" presStyleCnt="1"/>
      <dgm:spPr/>
      <dgm:t>
        <a:bodyPr/>
        <a:lstStyle/>
        <a:p>
          <a:endParaRPr lang="it-IT"/>
        </a:p>
      </dgm:t>
    </dgm:pt>
    <dgm:pt modelId="{FDC8E0E8-A7EF-4517-91CB-870ED5EC001F}" type="pres">
      <dgm:prSet presAssocID="{68F53EBF-4D36-4AC2-B857-08FC2DCC6A38}" presName="hierRoot2" presStyleCnt="0">
        <dgm:presLayoutVars>
          <dgm:hierBranch val="init"/>
        </dgm:presLayoutVars>
      </dgm:prSet>
      <dgm:spPr/>
    </dgm:pt>
    <dgm:pt modelId="{0FD6D9AE-053F-485E-B0DC-5FCB3BCF1392}" type="pres">
      <dgm:prSet presAssocID="{68F53EBF-4D36-4AC2-B857-08FC2DCC6A38}" presName="rootComposite" presStyleCnt="0"/>
      <dgm:spPr/>
    </dgm:pt>
    <dgm:pt modelId="{49274AB1-70D7-4067-BB9F-47818F0A742F}" type="pres">
      <dgm:prSet presAssocID="{68F53EBF-4D36-4AC2-B857-08FC2DCC6A38}" presName="rootText" presStyleLbl="node4" presStyleIdx="0" presStyleCnt="1">
        <dgm:presLayoutVars>
          <dgm:chPref val="3"/>
        </dgm:presLayoutVars>
      </dgm:prSet>
      <dgm:spPr/>
      <dgm:t>
        <a:bodyPr/>
        <a:lstStyle/>
        <a:p>
          <a:endParaRPr lang="it-IT"/>
        </a:p>
      </dgm:t>
    </dgm:pt>
    <dgm:pt modelId="{912D8626-CD4C-4B2B-A657-517DB7B0E0AD}" type="pres">
      <dgm:prSet presAssocID="{68F53EBF-4D36-4AC2-B857-08FC2DCC6A38}" presName="rootConnector" presStyleLbl="node4" presStyleIdx="0" presStyleCnt="1"/>
      <dgm:spPr/>
      <dgm:t>
        <a:bodyPr/>
        <a:lstStyle/>
        <a:p>
          <a:endParaRPr lang="it-IT"/>
        </a:p>
      </dgm:t>
    </dgm:pt>
    <dgm:pt modelId="{A2F2218B-5822-4095-BDF7-166F34E39A63}" type="pres">
      <dgm:prSet presAssocID="{68F53EBF-4D36-4AC2-B857-08FC2DCC6A38}" presName="hierChild4" presStyleCnt="0"/>
      <dgm:spPr/>
    </dgm:pt>
    <dgm:pt modelId="{F1658EDD-E6B3-4D4C-9884-9F003907B5A7}" type="pres">
      <dgm:prSet presAssocID="{68F53EBF-4D36-4AC2-B857-08FC2DCC6A38}" presName="hierChild5" presStyleCnt="0"/>
      <dgm:spPr/>
    </dgm:pt>
    <dgm:pt modelId="{00981ABA-781C-4DB1-BB35-D2AC8A934C53}" type="pres">
      <dgm:prSet presAssocID="{A1DE99DC-B1DE-4D9C-9AF3-630E3EE32A4A}" presName="hierChild5" presStyleCnt="0"/>
      <dgm:spPr/>
    </dgm:pt>
    <dgm:pt modelId="{51EDE1F5-4598-49AC-807F-5D0C4D65D97E}" type="pres">
      <dgm:prSet presAssocID="{D70AE44B-72F7-4518-AED0-D3EC18640EC3}" presName="hierChild5" presStyleCnt="0"/>
      <dgm:spPr/>
    </dgm:pt>
    <dgm:pt modelId="{EBDBFFE3-7327-4399-AF9B-9CE4583A3E0D}" type="pres">
      <dgm:prSet presAssocID="{98414DC1-E1B4-4648-B241-5772C5DD17D4}" presName="Name37" presStyleLbl="parChTrans1D2" presStyleIdx="2" presStyleCnt="4"/>
      <dgm:spPr/>
      <dgm:t>
        <a:bodyPr/>
        <a:lstStyle/>
        <a:p>
          <a:endParaRPr lang="it-IT"/>
        </a:p>
      </dgm:t>
    </dgm:pt>
    <dgm:pt modelId="{7E3C1A08-805A-4053-B65E-3FCCFDAF2871}" type="pres">
      <dgm:prSet presAssocID="{D2993749-6218-452D-A8A1-00F0B48BE244}" presName="hierRoot2" presStyleCnt="0">
        <dgm:presLayoutVars>
          <dgm:hierBranch val="init"/>
        </dgm:presLayoutVars>
      </dgm:prSet>
      <dgm:spPr/>
    </dgm:pt>
    <dgm:pt modelId="{16FD5B49-58DD-4AD3-B220-B6EC21A31A19}" type="pres">
      <dgm:prSet presAssocID="{D2993749-6218-452D-A8A1-00F0B48BE244}" presName="rootComposite" presStyleCnt="0"/>
      <dgm:spPr/>
    </dgm:pt>
    <dgm:pt modelId="{21851380-B236-475A-9641-DF9D750C1AD0}" type="pres">
      <dgm:prSet presAssocID="{D2993749-6218-452D-A8A1-00F0B48BE244}" presName="rootText" presStyleLbl="node2" presStyleIdx="2" presStyleCnt="4">
        <dgm:presLayoutVars>
          <dgm:chPref val="3"/>
        </dgm:presLayoutVars>
      </dgm:prSet>
      <dgm:spPr/>
      <dgm:t>
        <a:bodyPr/>
        <a:lstStyle/>
        <a:p>
          <a:endParaRPr lang="it-IT"/>
        </a:p>
      </dgm:t>
    </dgm:pt>
    <dgm:pt modelId="{4AD1950C-1970-427F-B48C-4610BC318AF5}" type="pres">
      <dgm:prSet presAssocID="{D2993749-6218-452D-A8A1-00F0B48BE244}" presName="rootConnector" presStyleLbl="node2" presStyleIdx="2" presStyleCnt="4"/>
      <dgm:spPr/>
      <dgm:t>
        <a:bodyPr/>
        <a:lstStyle/>
        <a:p>
          <a:endParaRPr lang="it-IT"/>
        </a:p>
      </dgm:t>
    </dgm:pt>
    <dgm:pt modelId="{4E610236-4F6B-4D00-B2E6-4BC0E38AF05B}" type="pres">
      <dgm:prSet presAssocID="{D2993749-6218-452D-A8A1-00F0B48BE244}" presName="hierChild4" presStyleCnt="0"/>
      <dgm:spPr/>
    </dgm:pt>
    <dgm:pt modelId="{9EB6482D-950D-423F-8E89-054F0EDCA17D}" type="pres">
      <dgm:prSet presAssocID="{CAB8CBAE-B938-4AE6-8980-0B13ACBFEBA8}" presName="Name37" presStyleLbl="parChTrans1D3" presStyleIdx="1" presStyleCnt="3"/>
      <dgm:spPr/>
      <dgm:t>
        <a:bodyPr/>
        <a:lstStyle/>
        <a:p>
          <a:endParaRPr lang="it-IT"/>
        </a:p>
      </dgm:t>
    </dgm:pt>
    <dgm:pt modelId="{A40C4755-6B47-4129-B094-8993A0FCC5BD}" type="pres">
      <dgm:prSet presAssocID="{89DF1480-6274-4B3F-BB2E-C44EEC60E435}" presName="hierRoot2" presStyleCnt="0">
        <dgm:presLayoutVars>
          <dgm:hierBranch val="init"/>
        </dgm:presLayoutVars>
      </dgm:prSet>
      <dgm:spPr/>
    </dgm:pt>
    <dgm:pt modelId="{8D5EBD28-9752-4A3B-916B-BC9DF346F0F8}" type="pres">
      <dgm:prSet presAssocID="{89DF1480-6274-4B3F-BB2E-C44EEC60E435}" presName="rootComposite" presStyleCnt="0"/>
      <dgm:spPr/>
    </dgm:pt>
    <dgm:pt modelId="{EFBE8CD7-6130-4A66-950F-C327A6486D8D}" type="pres">
      <dgm:prSet presAssocID="{89DF1480-6274-4B3F-BB2E-C44EEC60E435}" presName="rootText" presStyleLbl="node3" presStyleIdx="1" presStyleCnt="3">
        <dgm:presLayoutVars>
          <dgm:chPref val="3"/>
        </dgm:presLayoutVars>
      </dgm:prSet>
      <dgm:spPr/>
      <dgm:t>
        <a:bodyPr/>
        <a:lstStyle/>
        <a:p>
          <a:endParaRPr lang="it-IT"/>
        </a:p>
      </dgm:t>
    </dgm:pt>
    <dgm:pt modelId="{9E647B13-A0EE-4D68-BBA4-13B640ED2EA9}" type="pres">
      <dgm:prSet presAssocID="{89DF1480-6274-4B3F-BB2E-C44EEC60E435}" presName="rootConnector" presStyleLbl="node3" presStyleIdx="1" presStyleCnt="3"/>
      <dgm:spPr/>
      <dgm:t>
        <a:bodyPr/>
        <a:lstStyle/>
        <a:p>
          <a:endParaRPr lang="it-IT"/>
        </a:p>
      </dgm:t>
    </dgm:pt>
    <dgm:pt modelId="{80353D90-9916-43C4-BDD9-2133BDA66B52}" type="pres">
      <dgm:prSet presAssocID="{89DF1480-6274-4B3F-BB2E-C44EEC60E435}" presName="hierChild4" presStyleCnt="0"/>
      <dgm:spPr/>
    </dgm:pt>
    <dgm:pt modelId="{B9A0682F-6A1D-452C-A952-541D2DA40F44}" type="pres">
      <dgm:prSet presAssocID="{89DF1480-6274-4B3F-BB2E-C44EEC60E435}" presName="hierChild5" presStyleCnt="0"/>
      <dgm:spPr/>
    </dgm:pt>
    <dgm:pt modelId="{5D1DD9A8-44C6-463F-9898-CCB2FC728CD2}" type="pres">
      <dgm:prSet presAssocID="{D2993749-6218-452D-A8A1-00F0B48BE244}" presName="hierChild5" presStyleCnt="0"/>
      <dgm:spPr/>
    </dgm:pt>
    <dgm:pt modelId="{624415AB-5F5B-481A-8582-D0A8D8801FC5}" type="pres">
      <dgm:prSet presAssocID="{C83028D6-A3D7-494A-B6B6-16E192A819DB}" presName="Name37" presStyleLbl="parChTrans1D2" presStyleIdx="3" presStyleCnt="4"/>
      <dgm:spPr/>
      <dgm:t>
        <a:bodyPr/>
        <a:lstStyle/>
        <a:p>
          <a:endParaRPr lang="it-IT"/>
        </a:p>
      </dgm:t>
    </dgm:pt>
    <dgm:pt modelId="{2B4395E5-5FCC-4468-B530-1A6641FCC820}" type="pres">
      <dgm:prSet presAssocID="{861766ED-5CAC-401A-A1F9-F7946EABC413}" presName="hierRoot2" presStyleCnt="0">
        <dgm:presLayoutVars>
          <dgm:hierBranch val="init"/>
        </dgm:presLayoutVars>
      </dgm:prSet>
      <dgm:spPr/>
    </dgm:pt>
    <dgm:pt modelId="{FCC26EC8-8861-4490-8BC8-1E290AF70913}" type="pres">
      <dgm:prSet presAssocID="{861766ED-5CAC-401A-A1F9-F7946EABC413}" presName="rootComposite" presStyleCnt="0"/>
      <dgm:spPr/>
    </dgm:pt>
    <dgm:pt modelId="{21D2530C-5538-40D8-AAAF-91061E5BFDF3}" type="pres">
      <dgm:prSet presAssocID="{861766ED-5CAC-401A-A1F9-F7946EABC413}" presName="rootText" presStyleLbl="node2" presStyleIdx="3" presStyleCnt="4">
        <dgm:presLayoutVars>
          <dgm:chPref val="3"/>
        </dgm:presLayoutVars>
      </dgm:prSet>
      <dgm:spPr/>
      <dgm:t>
        <a:bodyPr/>
        <a:lstStyle/>
        <a:p>
          <a:endParaRPr lang="it-IT"/>
        </a:p>
      </dgm:t>
    </dgm:pt>
    <dgm:pt modelId="{D3B9D0D2-3193-42CE-A674-8A3AD6CB4325}" type="pres">
      <dgm:prSet presAssocID="{861766ED-5CAC-401A-A1F9-F7946EABC413}" presName="rootConnector" presStyleLbl="node2" presStyleIdx="3" presStyleCnt="4"/>
      <dgm:spPr/>
      <dgm:t>
        <a:bodyPr/>
        <a:lstStyle/>
        <a:p>
          <a:endParaRPr lang="it-IT"/>
        </a:p>
      </dgm:t>
    </dgm:pt>
    <dgm:pt modelId="{BB67108E-5D35-4F8C-80BE-3340BCFF7EF2}" type="pres">
      <dgm:prSet presAssocID="{861766ED-5CAC-401A-A1F9-F7946EABC413}" presName="hierChild4" presStyleCnt="0"/>
      <dgm:spPr/>
    </dgm:pt>
    <dgm:pt modelId="{BE6E84B6-21FF-4B79-B8B0-9D16228EE0B3}" type="pres">
      <dgm:prSet presAssocID="{7BE15908-0EC5-420F-977A-0558C40BEB03}" presName="Name37" presStyleLbl="parChTrans1D3" presStyleIdx="2" presStyleCnt="3"/>
      <dgm:spPr/>
      <dgm:t>
        <a:bodyPr/>
        <a:lstStyle/>
        <a:p>
          <a:endParaRPr lang="it-IT"/>
        </a:p>
      </dgm:t>
    </dgm:pt>
    <dgm:pt modelId="{4ACF4237-B1FE-4681-946C-4743494D8B69}" type="pres">
      <dgm:prSet presAssocID="{2B0BDE8D-143A-4799-AFB7-AECD913ECA7B}" presName="hierRoot2" presStyleCnt="0">
        <dgm:presLayoutVars>
          <dgm:hierBranch val="init"/>
        </dgm:presLayoutVars>
      </dgm:prSet>
      <dgm:spPr/>
    </dgm:pt>
    <dgm:pt modelId="{F7783248-3228-4A37-9951-58941A3BEAA5}" type="pres">
      <dgm:prSet presAssocID="{2B0BDE8D-143A-4799-AFB7-AECD913ECA7B}" presName="rootComposite" presStyleCnt="0"/>
      <dgm:spPr/>
    </dgm:pt>
    <dgm:pt modelId="{4EFDF558-8A9F-42DA-8183-A4A4FB95C9C9}" type="pres">
      <dgm:prSet presAssocID="{2B0BDE8D-143A-4799-AFB7-AECD913ECA7B}" presName="rootText" presStyleLbl="node3" presStyleIdx="2" presStyleCnt="3">
        <dgm:presLayoutVars>
          <dgm:chPref val="3"/>
        </dgm:presLayoutVars>
      </dgm:prSet>
      <dgm:spPr/>
      <dgm:t>
        <a:bodyPr/>
        <a:lstStyle/>
        <a:p>
          <a:endParaRPr lang="it-IT"/>
        </a:p>
      </dgm:t>
    </dgm:pt>
    <dgm:pt modelId="{960CACDC-EA57-4F7D-9DC4-771A21D78D06}" type="pres">
      <dgm:prSet presAssocID="{2B0BDE8D-143A-4799-AFB7-AECD913ECA7B}" presName="rootConnector" presStyleLbl="node3" presStyleIdx="2" presStyleCnt="3"/>
      <dgm:spPr/>
      <dgm:t>
        <a:bodyPr/>
        <a:lstStyle/>
        <a:p>
          <a:endParaRPr lang="it-IT"/>
        </a:p>
      </dgm:t>
    </dgm:pt>
    <dgm:pt modelId="{2C787461-9D25-4E7F-ADA0-18E808B8A5FE}" type="pres">
      <dgm:prSet presAssocID="{2B0BDE8D-143A-4799-AFB7-AECD913ECA7B}" presName="hierChild4" presStyleCnt="0"/>
      <dgm:spPr/>
    </dgm:pt>
    <dgm:pt modelId="{630A361D-C1F5-4DA4-8CF8-C4911A0870ED}" type="pres">
      <dgm:prSet presAssocID="{2B0BDE8D-143A-4799-AFB7-AECD913ECA7B}" presName="hierChild5" presStyleCnt="0"/>
      <dgm:spPr/>
    </dgm:pt>
    <dgm:pt modelId="{B1DB4B2E-D76A-4541-A631-BA001381938A}" type="pres">
      <dgm:prSet presAssocID="{861766ED-5CAC-401A-A1F9-F7946EABC413}" presName="hierChild5" presStyleCnt="0"/>
      <dgm:spPr/>
    </dgm:pt>
    <dgm:pt modelId="{4AE3F851-377A-427E-A8A4-423BEC485A7B}" type="pres">
      <dgm:prSet presAssocID="{C1AFC837-7414-4979-A375-048112BE02DF}" presName="hierChild3" presStyleCnt="0"/>
      <dgm:spPr/>
    </dgm:pt>
  </dgm:ptLst>
  <dgm:cxnLst>
    <dgm:cxn modelId="{9BD00102-EE41-4FB0-91F6-B061F180272A}" type="presOf" srcId="{D2993749-6218-452D-A8A1-00F0B48BE244}" destId="{21851380-B236-475A-9641-DF9D750C1AD0}" srcOrd="0" destOrd="0" presId="urn:microsoft.com/office/officeart/2005/8/layout/orgChart1"/>
    <dgm:cxn modelId="{AC8FE7C7-EC63-4472-960C-12E7179A70ED}" srcId="{C1AFC837-7414-4979-A375-048112BE02DF}" destId="{D2993749-6218-452D-A8A1-00F0B48BE244}" srcOrd="2" destOrd="0" parTransId="{98414DC1-E1B4-4648-B241-5772C5DD17D4}" sibTransId="{767D3C6B-E304-40C2-8772-23C0D407E971}"/>
    <dgm:cxn modelId="{6176A457-43B1-407D-88A0-02754A48A14D}" type="presOf" srcId="{2B0BDE8D-143A-4799-AFB7-AECD913ECA7B}" destId="{4EFDF558-8A9F-42DA-8183-A4A4FB95C9C9}" srcOrd="0" destOrd="0" presId="urn:microsoft.com/office/officeart/2005/8/layout/orgChart1"/>
    <dgm:cxn modelId="{510AE0EA-C691-453C-AB0C-DA7A8100DD16}" srcId="{A1DE99DC-B1DE-4D9C-9AF3-630E3EE32A4A}" destId="{68F53EBF-4D36-4AC2-B857-08FC2DCC6A38}" srcOrd="0" destOrd="0" parTransId="{684A2C6D-FAEC-48B2-A045-C18E81A9CAC8}" sibTransId="{A1132165-158C-4865-9C4F-F4A31DA6CAD9}"/>
    <dgm:cxn modelId="{5FDA71E5-7F8F-4D10-AD97-7B4510F38C95}" srcId="{C1AFC837-7414-4979-A375-048112BE02DF}" destId="{F73DEF4F-D3EA-47C2-8ADA-2B715E7E0F45}" srcOrd="0" destOrd="0" parTransId="{A0C82A7C-F7EC-488F-B195-CDE15B6E6798}" sibTransId="{F1554DE1-8EDA-4647-8E02-5B822C6E1714}"/>
    <dgm:cxn modelId="{BF716155-CFA8-4F17-BA00-66CC581A401D}" type="presOf" srcId="{A0C82A7C-F7EC-488F-B195-CDE15B6E6798}" destId="{AEB1A5D5-671A-46EB-BDE6-4385F181C682}" srcOrd="0" destOrd="0" presId="urn:microsoft.com/office/officeart/2005/8/layout/orgChart1"/>
    <dgm:cxn modelId="{485F5ED4-5DBE-4905-A024-820B052F628D}" type="presOf" srcId="{89DF1480-6274-4B3F-BB2E-C44EEC60E435}" destId="{EFBE8CD7-6130-4A66-950F-C327A6486D8D}" srcOrd="0" destOrd="0" presId="urn:microsoft.com/office/officeart/2005/8/layout/orgChart1"/>
    <dgm:cxn modelId="{47D99AE2-3C20-450D-A47F-1AB6F9C7BC89}" type="presOf" srcId="{39D6CA23-3BB6-4753-A6FC-C46E028CC065}" destId="{D0B6D969-A507-4BCE-B6F2-64368B0140EA}" srcOrd="0" destOrd="0" presId="urn:microsoft.com/office/officeart/2005/8/layout/orgChart1"/>
    <dgm:cxn modelId="{A973752C-E2CE-4A86-A5DA-AC02A8C30F67}" type="presOf" srcId="{C1AFC837-7414-4979-A375-048112BE02DF}" destId="{2B76ED2F-966B-4417-961F-9A9721FD04A8}" srcOrd="1" destOrd="0" presId="urn:microsoft.com/office/officeart/2005/8/layout/orgChart1"/>
    <dgm:cxn modelId="{94653F26-F0F0-449C-9ED6-1BBA0CD5A2CF}" type="presOf" srcId="{F73DEF4F-D3EA-47C2-8ADA-2B715E7E0F45}" destId="{4A67904D-41DE-47E8-AB29-2B9B0620BCEE}" srcOrd="1" destOrd="0" presId="urn:microsoft.com/office/officeart/2005/8/layout/orgChart1"/>
    <dgm:cxn modelId="{325F8461-8550-4D53-806E-89298EECB487}" srcId="{D70AE44B-72F7-4518-AED0-D3EC18640EC3}" destId="{A1DE99DC-B1DE-4D9C-9AF3-630E3EE32A4A}" srcOrd="0" destOrd="0" parTransId="{39D6CA23-3BB6-4753-A6FC-C46E028CC065}" sibTransId="{DAE4D4D9-ED2F-44BF-AD44-C074CA8694C7}"/>
    <dgm:cxn modelId="{1AAC2B94-F30D-458D-A61A-269AB171AA49}" srcId="{D2993749-6218-452D-A8A1-00F0B48BE244}" destId="{89DF1480-6274-4B3F-BB2E-C44EEC60E435}" srcOrd="0" destOrd="0" parTransId="{CAB8CBAE-B938-4AE6-8980-0B13ACBFEBA8}" sibTransId="{EB8D074A-F0E5-4B69-ACED-650DFE7D276F}"/>
    <dgm:cxn modelId="{E9325261-AD6B-4062-AFA7-22F032915CB4}" srcId="{C1AFC837-7414-4979-A375-048112BE02DF}" destId="{861766ED-5CAC-401A-A1F9-F7946EABC413}" srcOrd="3" destOrd="0" parTransId="{C83028D6-A3D7-494A-B6B6-16E192A819DB}" sibTransId="{F023A5DC-F3C7-4659-AC64-95EA3E9BBEBB}"/>
    <dgm:cxn modelId="{FE18F8CD-4914-4E4B-A9A0-0BFEAB685560}" type="presOf" srcId="{D70AE44B-72F7-4518-AED0-D3EC18640EC3}" destId="{43C7B9BE-9151-49B2-B2B0-E42B565C62C9}" srcOrd="0" destOrd="0" presId="urn:microsoft.com/office/officeart/2005/8/layout/orgChart1"/>
    <dgm:cxn modelId="{8360BA58-288D-4304-8180-4FADB16F5E86}" type="presOf" srcId="{2B0BDE8D-143A-4799-AFB7-AECD913ECA7B}" destId="{960CACDC-EA57-4F7D-9DC4-771A21D78D06}" srcOrd="1" destOrd="0" presId="urn:microsoft.com/office/officeart/2005/8/layout/orgChart1"/>
    <dgm:cxn modelId="{6030913E-86D2-47DE-A4A9-4AFA17F1CE93}" type="presOf" srcId="{89DF1480-6274-4B3F-BB2E-C44EEC60E435}" destId="{9E647B13-A0EE-4D68-BBA4-13B640ED2EA9}" srcOrd="1" destOrd="0" presId="urn:microsoft.com/office/officeart/2005/8/layout/orgChart1"/>
    <dgm:cxn modelId="{CEFD54B3-BE1C-4ED7-8806-0888E627373E}" type="presOf" srcId="{684A2C6D-FAEC-48B2-A045-C18E81A9CAC8}" destId="{009A2459-0280-4C78-8012-0D8205F88C0E}" srcOrd="0" destOrd="0" presId="urn:microsoft.com/office/officeart/2005/8/layout/orgChart1"/>
    <dgm:cxn modelId="{ED2EE20C-9EB6-4686-8608-E89005ADBB1D}" type="presOf" srcId="{861766ED-5CAC-401A-A1F9-F7946EABC413}" destId="{21D2530C-5538-40D8-AAAF-91061E5BFDF3}" srcOrd="0" destOrd="0" presId="urn:microsoft.com/office/officeart/2005/8/layout/orgChart1"/>
    <dgm:cxn modelId="{AD94F847-9133-4E81-A0C6-D5A0095A6984}" type="presOf" srcId="{861766ED-5CAC-401A-A1F9-F7946EABC413}" destId="{D3B9D0D2-3193-42CE-A674-8A3AD6CB4325}" srcOrd="1" destOrd="0" presId="urn:microsoft.com/office/officeart/2005/8/layout/orgChart1"/>
    <dgm:cxn modelId="{CE504883-7481-4758-98DE-5255A813CFDA}" type="presOf" srcId="{68F53EBF-4D36-4AC2-B857-08FC2DCC6A38}" destId="{912D8626-CD4C-4B2B-A657-517DB7B0E0AD}" srcOrd="1" destOrd="0" presId="urn:microsoft.com/office/officeart/2005/8/layout/orgChart1"/>
    <dgm:cxn modelId="{819DFEDA-FFA6-4636-92B2-EB1F34095F05}" type="presOf" srcId="{7BE15908-0EC5-420F-977A-0558C40BEB03}" destId="{BE6E84B6-21FF-4B79-B8B0-9D16228EE0B3}" srcOrd="0" destOrd="0" presId="urn:microsoft.com/office/officeart/2005/8/layout/orgChart1"/>
    <dgm:cxn modelId="{504010D6-196F-4DE1-82F6-BB8CF230CC3F}" type="presOf" srcId="{F73DEF4F-D3EA-47C2-8ADA-2B715E7E0F45}" destId="{BB3F8433-91C6-4690-99C7-F3273EB208F3}" srcOrd="0" destOrd="0" presId="urn:microsoft.com/office/officeart/2005/8/layout/orgChart1"/>
    <dgm:cxn modelId="{DFF2169C-9A77-4D31-A198-09EAAA6AC94F}" type="presOf" srcId="{68F53EBF-4D36-4AC2-B857-08FC2DCC6A38}" destId="{49274AB1-70D7-4067-BB9F-47818F0A742F}" srcOrd="0" destOrd="0" presId="urn:microsoft.com/office/officeart/2005/8/layout/orgChart1"/>
    <dgm:cxn modelId="{7A946B62-A47A-4310-AD40-3089E3BA46DF}" srcId="{ACACA56D-E1AE-4A5D-B362-6CF8BDFE4B39}" destId="{C1AFC837-7414-4979-A375-048112BE02DF}" srcOrd="0" destOrd="0" parTransId="{31BF05C6-C6A2-446F-A378-CE470FD4DAE5}" sibTransId="{452ACD2A-5830-4CD9-9D80-B1DFF4141232}"/>
    <dgm:cxn modelId="{FED83861-B3CE-46F9-920D-E36E988F74B5}" type="presOf" srcId="{A1DE99DC-B1DE-4D9C-9AF3-630E3EE32A4A}" destId="{F4A81285-76AD-4CF1-B483-93E62478DE56}" srcOrd="0" destOrd="0" presId="urn:microsoft.com/office/officeart/2005/8/layout/orgChart1"/>
    <dgm:cxn modelId="{4C43588E-8AC7-4826-B5F2-E07882589A82}" type="presOf" srcId="{C1AFC837-7414-4979-A375-048112BE02DF}" destId="{E296C2C3-7CA5-48C0-B7C0-7E7A68444E61}" srcOrd="0" destOrd="0" presId="urn:microsoft.com/office/officeart/2005/8/layout/orgChart1"/>
    <dgm:cxn modelId="{CD41288F-E791-4555-8BFF-88BA1BA2C71A}" type="presOf" srcId="{CAB8CBAE-B938-4AE6-8980-0B13ACBFEBA8}" destId="{9EB6482D-950D-423F-8E89-054F0EDCA17D}" srcOrd="0" destOrd="0" presId="urn:microsoft.com/office/officeart/2005/8/layout/orgChart1"/>
    <dgm:cxn modelId="{CF7C5F1B-A757-473F-AC45-3943150C8A7C}" type="presOf" srcId="{C83028D6-A3D7-494A-B6B6-16E192A819DB}" destId="{624415AB-5F5B-481A-8582-D0A8D8801FC5}" srcOrd="0" destOrd="0" presId="urn:microsoft.com/office/officeart/2005/8/layout/orgChart1"/>
    <dgm:cxn modelId="{59DA43EE-6B8F-49F5-8D28-A98543CB4519}" type="presOf" srcId="{ACACA56D-E1AE-4A5D-B362-6CF8BDFE4B39}" destId="{94F4DE68-7945-431D-8855-2FA6173E9695}" srcOrd="0" destOrd="0" presId="urn:microsoft.com/office/officeart/2005/8/layout/orgChart1"/>
    <dgm:cxn modelId="{F6781844-A9D2-40B4-95B2-D0E44C552F8A}" type="presOf" srcId="{D2993749-6218-452D-A8A1-00F0B48BE244}" destId="{4AD1950C-1970-427F-B48C-4610BC318AF5}" srcOrd="1" destOrd="0" presId="urn:microsoft.com/office/officeart/2005/8/layout/orgChart1"/>
    <dgm:cxn modelId="{663D9F60-2EAF-4688-898B-A4662F8372B6}" type="presOf" srcId="{7C861F83-9A9B-4E60-802D-FAF5269F2316}" destId="{807C1BBD-F7EC-4FA5-9306-561938933440}" srcOrd="0" destOrd="0" presId="urn:microsoft.com/office/officeart/2005/8/layout/orgChart1"/>
    <dgm:cxn modelId="{97921113-CCDE-459D-AB89-0F130E39FF04}" type="presOf" srcId="{98414DC1-E1B4-4648-B241-5772C5DD17D4}" destId="{EBDBFFE3-7327-4399-AF9B-9CE4583A3E0D}" srcOrd="0" destOrd="0" presId="urn:microsoft.com/office/officeart/2005/8/layout/orgChart1"/>
    <dgm:cxn modelId="{095D18DB-9F87-4691-B5B0-CB8F465A6871}" srcId="{861766ED-5CAC-401A-A1F9-F7946EABC413}" destId="{2B0BDE8D-143A-4799-AFB7-AECD913ECA7B}" srcOrd="0" destOrd="0" parTransId="{7BE15908-0EC5-420F-977A-0558C40BEB03}" sibTransId="{77AE578C-E412-4CCB-B743-C0755577F636}"/>
    <dgm:cxn modelId="{CA8C645B-3C20-4EF5-B3FD-AD5112848B70}" type="presOf" srcId="{D70AE44B-72F7-4518-AED0-D3EC18640EC3}" destId="{E80BB192-8572-4C0A-A640-5A04E109FD33}" srcOrd="1" destOrd="0" presId="urn:microsoft.com/office/officeart/2005/8/layout/orgChart1"/>
    <dgm:cxn modelId="{999BC352-37F0-45E4-A0C4-A4E2BC00CDA6}" srcId="{C1AFC837-7414-4979-A375-048112BE02DF}" destId="{D70AE44B-72F7-4518-AED0-D3EC18640EC3}" srcOrd="1" destOrd="0" parTransId="{7C861F83-9A9B-4E60-802D-FAF5269F2316}" sibTransId="{E23503A1-46FD-4B0E-9F6A-91836E7BBDA3}"/>
    <dgm:cxn modelId="{B5365835-6EA8-4251-AEBF-EB15287DC334}" type="presOf" srcId="{A1DE99DC-B1DE-4D9C-9AF3-630E3EE32A4A}" destId="{999D31A6-5DBD-4386-8341-039B3916DB3E}" srcOrd="1" destOrd="0" presId="urn:microsoft.com/office/officeart/2005/8/layout/orgChart1"/>
    <dgm:cxn modelId="{3E8E2599-A9A8-4387-9F0C-1496551E0E61}" type="presParOf" srcId="{94F4DE68-7945-431D-8855-2FA6173E9695}" destId="{CD3FC260-EF87-4306-AA0D-2F8C5877D55D}" srcOrd="0" destOrd="0" presId="urn:microsoft.com/office/officeart/2005/8/layout/orgChart1"/>
    <dgm:cxn modelId="{85B845A6-A9FD-4EBF-9944-5A036523BE6B}" type="presParOf" srcId="{CD3FC260-EF87-4306-AA0D-2F8C5877D55D}" destId="{C7EB149D-A63B-41ED-B445-DE26A67A0B4A}" srcOrd="0" destOrd="0" presId="urn:microsoft.com/office/officeart/2005/8/layout/orgChart1"/>
    <dgm:cxn modelId="{14C19DF3-018C-4CA0-A5A1-5005EEA8F041}" type="presParOf" srcId="{C7EB149D-A63B-41ED-B445-DE26A67A0B4A}" destId="{E296C2C3-7CA5-48C0-B7C0-7E7A68444E61}" srcOrd="0" destOrd="0" presId="urn:microsoft.com/office/officeart/2005/8/layout/orgChart1"/>
    <dgm:cxn modelId="{B4337CA4-9579-45BC-8473-65A0D2C10BB8}" type="presParOf" srcId="{C7EB149D-A63B-41ED-B445-DE26A67A0B4A}" destId="{2B76ED2F-966B-4417-961F-9A9721FD04A8}" srcOrd="1" destOrd="0" presId="urn:microsoft.com/office/officeart/2005/8/layout/orgChart1"/>
    <dgm:cxn modelId="{67FEBF66-8B62-4081-BFF0-A54288FEE161}" type="presParOf" srcId="{CD3FC260-EF87-4306-AA0D-2F8C5877D55D}" destId="{C16713D7-A4B6-4ABA-B4DA-6E6032BF11CF}" srcOrd="1" destOrd="0" presId="urn:microsoft.com/office/officeart/2005/8/layout/orgChart1"/>
    <dgm:cxn modelId="{5FC10FE3-3F6D-4A72-B6D0-6F03481F6DCB}" type="presParOf" srcId="{C16713D7-A4B6-4ABA-B4DA-6E6032BF11CF}" destId="{AEB1A5D5-671A-46EB-BDE6-4385F181C682}" srcOrd="0" destOrd="0" presId="urn:microsoft.com/office/officeart/2005/8/layout/orgChart1"/>
    <dgm:cxn modelId="{DFCB85AD-83D5-4F69-8BAA-8BEFC725E188}" type="presParOf" srcId="{C16713D7-A4B6-4ABA-B4DA-6E6032BF11CF}" destId="{E8E8F640-4B79-45AA-8E4E-FD5562C8D056}" srcOrd="1" destOrd="0" presId="urn:microsoft.com/office/officeart/2005/8/layout/orgChart1"/>
    <dgm:cxn modelId="{AB905931-BDC1-4B3D-AD65-649B5BBD2B97}" type="presParOf" srcId="{E8E8F640-4B79-45AA-8E4E-FD5562C8D056}" destId="{FFEF75C5-A226-4BBB-9241-3771FC85E920}" srcOrd="0" destOrd="0" presId="urn:microsoft.com/office/officeart/2005/8/layout/orgChart1"/>
    <dgm:cxn modelId="{159CEB3F-CE4E-40EC-861A-028043647B56}" type="presParOf" srcId="{FFEF75C5-A226-4BBB-9241-3771FC85E920}" destId="{BB3F8433-91C6-4690-99C7-F3273EB208F3}" srcOrd="0" destOrd="0" presId="urn:microsoft.com/office/officeart/2005/8/layout/orgChart1"/>
    <dgm:cxn modelId="{C1EB027F-4811-4A94-8B9D-EF11D5A25859}" type="presParOf" srcId="{FFEF75C5-A226-4BBB-9241-3771FC85E920}" destId="{4A67904D-41DE-47E8-AB29-2B9B0620BCEE}" srcOrd="1" destOrd="0" presId="urn:microsoft.com/office/officeart/2005/8/layout/orgChart1"/>
    <dgm:cxn modelId="{E1B93ECE-0F65-4ED8-B6FA-9D921E0B169A}" type="presParOf" srcId="{E8E8F640-4B79-45AA-8E4E-FD5562C8D056}" destId="{9CA8DF4C-9E21-4AD6-8746-257F467EC936}" srcOrd="1" destOrd="0" presId="urn:microsoft.com/office/officeart/2005/8/layout/orgChart1"/>
    <dgm:cxn modelId="{A8BD0952-A71A-4E89-907F-29FDF76A0F7E}" type="presParOf" srcId="{E8E8F640-4B79-45AA-8E4E-FD5562C8D056}" destId="{5F2F5FDA-3081-4A86-98E9-0E11E6C4A8F6}" srcOrd="2" destOrd="0" presId="urn:microsoft.com/office/officeart/2005/8/layout/orgChart1"/>
    <dgm:cxn modelId="{0C3E10CB-2E28-423D-8326-6364A44624A7}" type="presParOf" srcId="{C16713D7-A4B6-4ABA-B4DA-6E6032BF11CF}" destId="{807C1BBD-F7EC-4FA5-9306-561938933440}" srcOrd="2" destOrd="0" presId="urn:microsoft.com/office/officeart/2005/8/layout/orgChart1"/>
    <dgm:cxn modelId="{11D137BC-7039-4A1A-9D96-6E59B85DD539}" type="presParOf" srcId="{C16713D7-A4B6-4ABA-B4DA-6E6032BF11CF}" destId="{B6008771-312B-409A-801A-4238BA1AD1B0}" srcOrd="3" destOrd="0" presId="urn:microsoft.com/office/officeart/2005/8/layout/orgChart1"/>
    <dgm:cxn modelId="{D368B779-58C1-4FA7-98A4-364EDB45D694}" type="presParOf" srcId="{B6008771-312B-409A-801A-4238BA1AD1B0}" destId="{031E7D44-44CF-43F3-82F0-A70B07A80819}" srcOrd="0" destOrd="0" presId="urn:microsoft.com/office/officeart/2005/8/layout/orgChart1"/>
    <dgm:cxn modelId="{25557AA7-5F7B-4C5D-A421-8DDF612DE79D}" type="presParOf" srcId="{031E7D44-44CF-43F3-82F0-A70B07A80819}" destId="{43C7B9BE-9151-49B2-B2B0-E42B565C62C9}" srcOrd="0" destOrd="0" presId="urn:microsoft.com/office/officeart/2005/8/layout/orgChart1"/>
    <dgm:cxn modelId="{B02F25E3-8C3B-4390-8931-1CC38FD4FFB7}" type="presParOf" srcId="{031E7D44-44CF-43F3-82F0-A70B07A80819}" destId="{E80BB192-8572-4C0A-A640-5A04E109FD33}" srcOrd="1" destOrd="0" presId="urn:microsoft.com/office/officeart/2005/8/layout/orgChart1"/>
    <dgm:cxn modelId="{AC1464C2-B018-4F9A-946A-52B476BDC614}" type="presParOf" srcId="{B6008771-312B-409A-801A-4238BA1AD1B0}" destId="{C098FFEE-8B25-4AEC-B1E3-57AFAEA6C4EF}" srcOrd="1" destOrd="0" presId="urn:microsoft.com/office/officeart/2005/8/layout/orgChart1"/>
    <dgm:cxn modelId="{3FBFFF1C-ED5B-4F59-9C86-E23F29081B0C}" type="presParOf" srcId="{C098FFEE-8B25-4AEC-B1E3-57AFAEA6C4EF}" destId="{D0B6D969-A507-4BCE-B6F2-64368B0140EA}" srcOrd="0" destOrd="0" presId="urn:microsoft.com/office/officeart/2005/8/layout/orgChart1"/>
    <dgm:cxn modelId="{0C2C5D9D-4922-4C62-B09E-42F19259A480}" type="presParOf" srcId="{C098FFEE-8B25-4AEC-B1E3-57AFAEA6C4EF}" destId="{28B4881F-3179-4697-B0AB-3B0884B88466}" srcOrd="1" destOrd="0" presId="urn:microsoft.com/office/officeart/2005/8/layout/orgChart1"/>
    <dgm:cxn modelId="{924E077A-EECC-4722-B5A1-573E406BC896}" type="presParOf" srcId="{28B4881F-3179-4697-B0AB-3B0884B88466}" destId="{00B44480-1D89-4B8F-AE21-08F9F2E770D7}" srcOrd="0" destOrd="0" presId="urn:microsoft.com/office/officeart/2005/8/layout/orgChart1"/>
    <dgm:cxn modelId="{161CFD55-8ECE-4B83-909E-A64586B8D762}" type="presParOf" srcId="{00B44480-1D89-4B8F-AE21-08F9F2E770D7}" destId="{F4A81285-76AD-4CF1-B483-93E62478DE56}" srcOrd="0" destOrd="0" presId="urn:microsoft.com/office/officeart/2005/8/layout/orgChart1"/>
    <dgm:cxn modelId="{FB3BA1C5-0699-4153-BC0C-09759FF65C5A}" type="presParOf" srcId="{00B44480-1D89-4B8F-AE21-08F9F2E770D7}" destId="{999D31A6-5DBD-4386-8341-039B3916DB3E}" srcOrd="1" destOrd="0" presId="urn:microsoft.com/office/officeart/2005/8/layout/orgChart1"/>
    <dgm:cxn modelId="{C8A28211-7B98-4600-8E42-CCFCBC34EEB2}" type="presParOf" srcId="{28B4881F-3179-4697-B0AB-3B0884B88466}" destId="{B859E1EB-A1A9-4534-B7F1-BB83FCC00583}" srcOrd="1" destOrd="0" presId="urn:microsoft.com/office/officeart/2005/8/layout/orgChart1"/>
    <dgm:cxn modelId="{55BEC3F1-3F33-4213-A8B5-67FD37C90F67}" type="presParOf" srcId="{B859E1EB-A1A9-4534-B7F1-BB83FCC00583}" destId="{009A2459-0280-4C78-8012-0D8205F88C0E}" srcOrd="0" destOrd="0" presId="urn:microsoft.com/office/officeart/2005/8/layout/orgChart1"/>
    <dgm:cxn modelId="{FAE4D179-E3FF-4594-8C7C-2437150F2FA6}" type="presParOf" srcId="{B859E1EB-A1A9-4534-B7F1-BB83FCC00583}" destId="{FDC8E0E8-A7EF-4517-91CB-870ED5EC001F}" srcOrd="1" destOrd="0" presId="urn:microsoft.com/office/officeart/2005/8/layout/orgChart1"/>
    <dgm:cxn modelId="{5AEB56D6-0A39-4120-B973-FECDFE56FBBB}" type="presParOf" srcId="{FDC8E0E8-A7EF-4517-91CB-870ED5EC001F}" destId="{0FD6D9AE-053F-485E-B0DC-5FCB3BCF1392}" srcOrd="0" destOrd="0" presId="urn:microsoft.com/office/officeart/2005/8/layout/orgChart1"/>
    <dgm:cxn modelId="{80E29490-0FCE-4B17-BB85-583C45FE850D}" type="presParOf" srcId="{0FD6D9AE-053F-485E-B0DC-5FCB3BCF1392}" destId="{49274AB1-70D7-4067-BB9F-47818F0A742F}" srcOrd="0" destOrd="0" presId="urn:microsoft.com/office/officeart/2005/8/layout/orgChart1"/>
    <dgm:cxn modelId="{391654D3-FD40-4221-B136-F1CC9D51E5AF}" type="presParOf" srcId="{0FD6D9AE-053F-485E-B0DC-5FCB3BCF1392}" destId="{912D8626-CD4C-4B2B-A657-517DB7B0E0AD}" srcOrd="1" destOrd="0" presId="urn:microsoft.com/office/officeart/2005/8/layout/orgChart1"/>
    <dgm:cxn modelId="{69737EBD-EFEE-4986-B88A-D83E9DD43154}" type="presParOf" srcId="{FDC8E0E8-A7EF-4517-91CB-870ED5EC001F}" destId="{A2F2218B-5822-4095-BDF7-166F34E39A63}" srcOrd="1" destOrd="0" presId="urn:microsoft.com/office/officeart/2005/8/layout/orgChart1"/>
    <dgm:cxn modelId="{2A0394FC-8D00-4E7C-ADD4-1F56C41A7FE0}" type="presParOf" srcId="{FDC8E0E8-A7EF-4517-91CB-870ED5EC001F}" destId="{F1658EDD-E6B3-4D4C-9884-9F003907B5A7}" srcOrd="2" destOrd="0" presId="urn:microsoft.com/office/officeart/2005/8/layout/orgChart1"/>
    <dgm:cxn modelId="{CDADFD12-FE57-4A92-B824-CC4EB9DE9180}" type="presParOf" srcId="{28B4881F-3179-4697-B0AB-3B0884B88466}" destId="{00981ABA-781C-4DB1-BB35-D2AC8A934C53}" srcOrd="2" destOrd="0" presId="urn:microsoft.com/office/officeart/2005/8/layout/orgChart1"/>
    <dgm:cxn modelId="{18F663B9-2025-44C6-AB20-95F17AF348B7}" type="presParOf" srcId="{B6008771-312B-409A-801A-4238BA1AD1B0}" destId="{51EDE1F5-4598-49AC-807F-5D0C4D65D97E}" srcOrd="2" destOrd="0" presId="urn:microsoft.com/office/officeart/2005/8/layout/orgChart1"/>
    <dgm:cxn modelId="{A0B2211F-7879-4BCE-84D4-771CDBCA163D}" type="presParOf" srcId="{C16713D7-A4B6-4ABA-B4DA-6E6032BF11CF}" destId="{EBDBFFE3-7327-4399-AF9B-9CE4583A3E0D}" srcOrd="4" destOrd="0" presId="urn:microsoft.com/office/officeart/2005/8/layout/orgChart1"/>
    <dgm:cxn modelId="{51836F7D-A880-489C-8AFA-98929E812B87}" type="presParOf" srcId="{C16713D7-A4B6-4ABA-B4DA-6E6032BF11CF}" destId="{7E3C1A08-805A-4053-B65E-3FCCFDAF2871}" srcOrd="5" destOrd="0" presId="urn:microsoft.com/office/officeart/2005/8/layout/orgChart1"/>
    <dgm:cxn modelId="{E7CB782B-BF62-435D-AC7D-E277A7373D20}" type="presParOf" srcId="{7E3C1A08-805A-4053-B65E-3FCCFDAF2871}" destId="{16FD5B49-58DD-4AD3-B220-B6EC21A31A19}" srcOrd="0" destOrd="0" presId="urn:microsoft.com/office/officeart/2005/8/layout/orgChart1"/>
    <dgm:cxn modelId="{76F57D37-030A-45D7-9AA1-D0F9B1DFB6A2}" type="presParOf" srcId="{16FD5B49-58DD-4AD3-B220-B6EC21A31A19}" destId="{21851380-B236-475A-9641-DF9D750C1AD0}" srcOrd="0" destOrd="0" presId="urn:microsoft.com/office/officeart/2005/8/layout/orgChart1"/>
    <dgm:cxn modelId="{85CCE088-64DA-4272-9939-823B835FD01E}" type="presParOf" srcId="{16FD5B49-58DD-4AD3-B220-B6EC21A31A19}" destId="{4AD1950C-1970-427F-B48C-4610BC318AF5}" srcOrd="1" destOrd="0" presId="urn:microsoft.com/office/officeart/2005/8/layout/orgChart1"/>
    <dgm:cxn modelId="{17331E90-E3A5-48A0-A2E3-F4385BA2A670}" type="presParOf" srcId="{7E3C1A08-805A-4053-B65E-3FCCFDAF2871}" destId="{4E610236-4F6B-4D00-B2E6-4BC0E38AF05B}" srcOrd="1" destOrd="0" presId="urn:microsoft.com/office/officeart/2005/8/layout/orgChart1"/>
    <dgm:cxn modelId="{0C163A8A-ED88-4F57-A4DD-086515ACAF93}" type="presParOf" srcId="{4E610236-4F6B-4D00-B2E6-4BC0E38AF05B}" destId="{9EB6482D-950D-423F-8E89-054F0EDCA17D}" srcOrd="0" destOrd="0" presId="urn:microsoft.com/office/officeart/2005/8/layout/orgChart1"/>
    <dgm:cxn modelId="{47E01FEB-C8E1-49DB-AD7A-8C75A9665491}" type="presParOf" srcId="{4E610236-4F6B-4D00-B2E6-4BC0E38AF05B}" destId="{A40C4755-6B47-4129-B094-8993A0FCC5BD}" srcOrd="1" destOrd="0" presId="urn:microsoft.com/office/officeart/2005/8/layout/orgChart1"/>
    <dgm:cxn modelId="{812851ED-1735-411D-AEB2-9387E1A6BEE2}" type="presParOf" srcId="{A40C4755-6B47-4129-B094-8993A0FCC5BD}" destId="{8D5EBD28-9752-4A3B-916B-BC9DF346F0F8}" srcOrd="0" destOrd="0" presId="urn:microsoft.com/office/officeart/2005/8/layout/orgChart1"/>
    <dgm:cxn modelId="{65F4B906-AA00-42BA-B766-F1337135ED70}" type="presParOf" srcId="{8D5EBD28-9752-4A3B-916B-BC9DF346F0F8}" destId="{EFBE8CD7-6130-4A66-950F-C327A6486D8D}" srcOrd="0" destOrd="0" presId="urn:microsoft.com/office/officeart/2005/8/layout/orgChart1"/>
    <dgm:cxn modelId="{A5ADF377-C285-46B2-ADE6-E3090BBE7DCE}" type="presParOf" srcId="{8D5EBD28-9752-4A3B-916B-BC9DF346F0F8}" destId="{9E647B13-A0EE-4D68-BBA4-13B640ED2EA9}" srcOrd="1" destOrd="0" presId="urn:microsoft.com/office/officeart/2005/8/layout/orgChart1"/>
    <dgm:cxn modelId="{514382BB-5DAB-4AD0-AB51-4A9C5936C926}" type="presParOf" srcId="{A40C4755-6B47-4129-B094-8993A0FCC5BD}" destId="{80353D90-9916-43C4-BDD9-2133BDA66B52}" srcOrd="1" destOrd="0" presId="urn:microsoft.com/office/officeart/2005/8/layout/orgChart1"/>
    <dgm:cxn modelId="{B6843CA7-6D7C-4C60-A6D7-6CA225556BA9}" type="presParOf" srcId="{A40C4755-6B47-4129-B094-8993A0FCC5BD}" destId="{B9A0682F-6A1D-452C-A952-541D2DA40F44}" srcOrd="2" destOrd="0" presId="urn:microsoft.com/office/officeart/2005/8/layout/orgChart1"/>
    <dgm:cxn modelId="{44E1EF59-2FEB-447E-9D92-29A3FAAD74D4}" type="presParOf" srcId="{7E3C1A08-805A-4053-B65E-3FCCFDAF2871}" destId="{5D1DD9A8-44C6-463F-9898-CCB2FC728CD2}" srcOrd="2" destOrd="0" presId="urn:microsoft.com/office/officeart/2005/8/layout/orgChart1"/>
    <dgm:cxn modelId="{C26ED630-31B0-4A1F-8EAD-F39C00067B8F}" type="presParOf" srcId="{C16713D7-A4B6-4ABA-B4DA-6E6032BF11CF}" destId="{624415AB-5F5B-481A-8582-D0A8D8801FC5}" srcOrd="6" destOrd="0" presId="urn:microsoft.com/office/officeart/2005/8/layout/orgChart1"/>
    <dgm:cxn modelId="{CA4731E7-2577-4C0A-8651-02A69A38CF27}" type="presParOf" srcId="{C16713D7-A4B6-4ABA-B4DA-6E6032BF11CF}" destId="{2B4395E5-5FCC-4468-B530-1A6641FCC820}" srcOrd="7" destOrd="0" presId="urn:microsoft.com/office/officeart/2005/8/layout/orgChart1"/>
    <dgm:cxn modelId="{DA03C85A-E434-4F42-9433-C2739208C0B9}" type="presParOf" srcId="{2B4395E5-5FCC-4468-B530-1A6641FCC820}" destId="{FCC26EC8-8861-4490-8BC8-1E290AF70913}" srcOrd="0" destOrd="0" presId="urn:microsoft.com/office/officeart/2005/8/layout/orgChart1"/>
    <dgm:cxn modelId="{8AE0F5F0-D634-4D8F-A657-3E51197430F9}" type="presParOf" srcId="{FCC26EC8-8861-4490-8BC8-1E290AF70913}" destId="{21D2530C-5538-40D8-AAAF-91061E5BFDF3}" srcOrd="0" destOrd="0" presId="urn:microsoft.com/office/officeart/2005/8/layout/orgChart1"/>
    <dgm:cxn modelId="{B764566F-D9FA-49C0-BD73-B96F8703486F}" type="presParOf" srcId="{FCC26EC8-8861-4490-8BC8-1E290AF70913}" destId="{D3B9D0D2-3193-42CE-A674-8A3AD6CB4325}" srcOrd="1" destOrd="0" presId="urn:microsoft.com/office/officeart/2005/8/layout/orgChart1"/>
    <dgm:cxn modelId="{378308C5-B9A2-44B6-AF1B-D4AE99B2CA4F}" type="presParOf" srcId="{2B4395E5-5FCC-4468-B530-1A6641FCC820}" destId="{BB67108E-5D35-4F8C-80BE-3340BCFF7EF2}" srcOrd="1" destOrd="0" presId="urn:microsoft.com/office/officeart/2005/8/layout/orgChart1"/>
    <dgm:cxn modelId="{C338F695-562E-4467-B9A4-6144A03AC80B}" type="presParOf" srcId="{BB67108E-5D35-4F8C-80BE-3340BCFF7EF2}" destId="{BE6E84B6-21FF-4B79-B8B0-9D16228EE0B3}" srcOrd="0" destOrd="0" presId="urn:microsoft.com/office/officeart/2005/8/layout/orgChart1"/>
    <dgm:cxn modelId="{361AE5EC-A798-40B2-AF90-7F42CDBF1D3D}" type="presParOf" srcId="{BB67108E-5D35-4F8C-80BE-3340BCFF7EF2}" destId="{4ACF4237-B1FE-4681-946C-4743494D8B69}" srcOrd="1" destOrd="0" presId="urn:microsoft.com/office/officeart/2005/8/layout/orgChart1"/>
    <dgm:cxn modelId="{3B855F3B-B901-4BF1-893F-D1A1E86FAB2C}" type="presParOf" srcId="{4ACF4237-B1FE-4681-946C-4743494D8B69}" destId="{F7783248-3228-4A37-9951-58941A3BEAA5}" srcOrd="0" destOrd="0" presId="urn:microsoft.com/office/officeart/2005/8/layout/orgChart1"/>
    <dgm:cxn modelId="{8BC5AFA3-8722-4369-8E1B-EE865E3504FA}" type="presParOf" srcId="{F7783248-3228-4A37-9951-58941A3BEAA5}" destId="{4EFDF558-8A9F-42DA-8183-A4A4FB95C9C9}" srcOrd="0" destOrd="0" presId="urn:microsoft.com/office/officeart/2005/8/layout/orgChart1"/>
    <dgm:cxn modelId="{D102E533-0240-4889-A5F8-D40DCA71CC9F}" type="presParOf" srcId="{F7783248-3228-4A37-9951-58941A3BEAA5}" destId="{960CACDC-EA57-4F7D-9DC4-771A21D78D06}" srcOrd="1" destOrd="0" presId="urn:microsoft.com/office/officeart/2005/8/layout/orgChart1"/>
    <dgm:cxn modelId="{CB881096-4EC0-467B-9B51-3A8B2EA5E9A1}" type="presParOf" srcId="{4ACF4237-B1FE-4681-946C-4743494D8B69}" destId="{2C787461-9D25-4E7F-ADA0-18E808B8A5FE}" srcOrd="1" destOrd="0" presId="urn:microsoft.com/office/officeart/2005/8/layout/orgChart1"/>
    <dgm:cxn modelId="{D0A294F1-F506-46E5-9CD2-92B2684528C7}" type="presParOf" srcId="{4ACF4237-B1FE-4681-946C-4743494D8B69}" destId="{630A361D-C1F5-4DA4-8CF8-C4911A0870ED}" srcOrd="2" destOrd="0" presId="urn:microsoft.com/office/officeart/2005/8/layout/orgChart1"/>
    <dgm:cxn modelId="{A49E10D7-CB43-4AE9-A5E1-FFE30E5A5D5B}" type="presParOf" srcId="{2B4395E5-5FCC-4468-B530-1A6641FCC820}" destId="{B1DB4B2E-D76A-4541-A631-BA001381938A}" srcOrd="2" destOrd="0" presId="urn:microsoft.com/office/officeart/2005/8/layout/orgChart1"/>
    <dgm:cxn modelId="{DCEFCD39-1F69-4F8A-813B-F3AD5BD1D4D9}" type="presParOf" srcId="{CD3FC260-EF87-4306-AA0D-2F8C5877D55D}" destId="{4AE3F851-377A-427E-A8A4-423BEC485A7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81AF2-4F4A-4F07-8136-6BC373B30C6C}" type="doc">
      <dgm:prSet loTypeId="urn:microsoft.com/office/officeart/2005/8/layout/venn1" loCatId="relationship" qsTypeId="urn:microsoft.com/office/officeart/2005/8/quickstyle/3d1" qsCatId="3D" csTypeId="urn:microsoft.com/office/officeart/2005/8/colors/accent2_3" csCatId="accent2" phldr="1"/>
      <dgm:spPr/>
    </dgm:pt>
    <dgm:pt modelId="{9434AD7D-FF32-4CEC-9A81-CEFD38817ACA}">
      <dgm:prSet phldrT="[Text]"/>
      <dgm:spPr/>
      <dgm:t>
        <a:bodyPr/>
        <a:lstStyle/>
        <a:p>
          <a:r>
            <a:rPr lang="en-GB" b="1" noProof="0" dirty="0"/>
            <a:t>ecology</a:t>
          </a:r>
        </a:p>
      </dgm:t>
    </dgm:pt>
    <dgm:pt modelId="{7DAE2F6B-4C4F-406E-9000-6EFF379A7405}" type="parTrans" cxnId="{CC35359C-86FD-445C-80E2-7AF7BB1BF54B}">
      <dgm:prSet/>
      <dgm:spPr/>
      <dgm:t>
        <a:bodyPr/>
        <a:lstStyle/>
        <a:p>
          <a:endParaRPr lang="de-DE"/>
        </a:p>
      </dgm:t>
    </dgm:pt>
    <dgm:pt modelId="{2335C813-29C4-446B-B872-7E2C51356234}" type="sibTrans" cxnId="{CC35359C-86FD-445C-80E2-7AF7BB1BF54B}">
      <dgm:prSet/>
      <dgm:spPr/>
      <dgm:t>
        <a:bodyPr/>
        <a:lstStyle/>
        <a:p>
          <a:endParaRPr lang="de-DE"/>
        </a:p>
      </dgm:t>
    </dgm:pt>
    <dgm:pt modelId="{556836B6-6930-4570-9D63-C2814A1A5241}">
      <dgm:prSet phldrT="[Text]"/>
      <dgm:spPr/>
      <dgm:t>
        <a:bodyPr/>
        <a:lstStyle/>
        <a:p>
          <a:r>
            <a:rPr lang="de-DE" b="1" dirty="0"/>
            <a:t>social </a:t>
          </a:r>
          <a:r>
            <a:rPr lang="de-DE" b="1" dirty="0" err="1"/>
            <a:t>affairs</a:t>
          </a:r>
          <a:endParaRPr lang="de-DE" b="1" dirty="0"/>
        </a:p>
      </dgm:t>
    </dgm:pt>
    <dgm:pt modelId="{BEBE9142-D976-4CE7-9170-5B7138550B27}" type="parTrans" cxnId="{BB0EBFF2-8491-4034-92B5-88BE530872D2}">
      <dgm:prSet/>
      <dgm:spPr/>
      <dgm:t>
        <a:bodyPr/>
        <a:lstStyle/>
        <a:p>
          <a:endParaRPr lang="de-DE"/>
        </a:p>
      </dgm:t>
    </dgm:pt>
    <dgm:pt modelId="{78DA241D-656A-46CB-A8B5-3F884792C5EA}" type="sibTrans" cxnId="{BB0EBFF2-8491-4034-92B5-88BE530872D2}">
      <dgm:prSet/>
      <dgm:spPr/>
      <dgm:t>
        <a:bodyPr/>
        <a:lstStyle/>
        <a:p>
          <a:endParaRPr lang="de-DE"/>
        </a:p>
      </dgm:t>
    </dgm:pt>
    <dgm:pt modelId="{79A75E05-C449-4EFA-81DA-D255D69380B7}">
      <dgm:prSet phldrT="[Text]"/>
      <dgm:spPr/>
      <dgm:t>
        <a:bodyPr/>
        <a:lstStyle/>
        <a:p>
          <a:r>
            <a:rPr lang="de-DE" b="1" dirty="0" err="1"/>
            <a:t>economy</a:t>
          </a:r>
          <a:endParaRPr lang="de-DE" b="1" dirty="0"/>
        </a:p>
      </dgm:t>
    </dgm:pt>
    <dgm:pt modelId="{F02EE7C1-064C-4CE0-84E2-DBD553358AB7}" type="parTrans" cxnId="{5E3A015B-9FCE-4AD0-9708-8C9356745A9C}">
      <dgm:prSet/>
      <dgm:spPr/>
      <dgm:t>
        <a:bodyPr/>
        <a:lstStyle/>
        <a:p>
          <a:endParaRPr lang="de-DE"/>
        </a:p>
      </dgm:t>
    </dgm:pt>
    <dgm:pt modelId="{836B8603-BCC6-4C3B-8A1D-88A2C4CA85CF}" type="sibTrans" cxnId="{5E3A015B-9FCE-4AD0-9708-8C9356745A9C}">
      <dgm:prSet/>
      <dgm:spPr/>
      <dgm:t>
        <a:bodyPr/>
        <a:lstStyle/>
        <a:p>
          <a:endParaRPr lang="de-DE"/>
        </a:p>
      </dgm:t>
    </dgm:pt>
    <dgm:pt modelId="{5A32335A-4868-4722-B4FB-D7DA42B8B291}" type="pres">
      <dgm:prSet presAssocID="{D3781AF2-4F4A-4F07-8136-6BC373B30C6C}" presName="compositeShape" presStyleCnt="0">
        <dgm:presLayoutVars>
          <dgm:chMax val="7"/>
          <dgm:dir/>
          <dgm:resizeHandles val="exact"/>
        </dgm:presLayoutVars>
      </dgm:prSet>
      <dgm:spPr/>
    </dgm:pt>
    <dgm:pt modelId="{A55DEF0F-171E-467E-806F-61EF09F41E04}" type="pres">
      <dgm:prSet presAssocID="{9434AD7D-FF32-4CEC-9A81-CEFD38817ACA}" presName="circ1" presStyleLbl="vennNode1" presStyleIdx="0" presStyleCnt="3"/>
      <dgm:spPr/>
      <dgm:t>
        <a:bodyPr/>
        <a:lstStyle/>
        <a:p>
          <a:endParaRPr lang="it-IT"/>
        </a:p>
      </dgm:t>
    </dgm:pt>
    <dgm:pt modelId="{E7DC4070-EE6E-4495-942C-DDFC243B23B1}" type="pres">
      <dgm:prSet presAssocID="{9434AD7D-FF32-4CEC-9A81-CEFD38817ACA}" presName="circ1Tx" presStyleLbl="revTx" presStyleIdx="0" presStyleCnt="0">
        <dgm:presLayoutVars>
          <dgm:chMax val="0"/>
          <dgm:chPref val="0"/>
          <dgm:bulletEnabled val="1"/>
        </dgm:presLayoutVars>
      </dgm:prSet>
      <dgm:spPr/>
      <dgm:t>
        <a:bodyPr/>
        <a:lstStyle/>
        <a:p>
          <a:endParaRPr lang="it-IT"/>
        </a:p>
      </dgm:t>
    </dgm:pt>
    <dgm:pt modelId="{5E0CAA70-A7F5-450D-8CE3-D2375FFD1B3B}" type="pres">
      <dgm:prSet presAssocID="{556836B6-6930-4570-9D63-C2814A1A5241}" presName="circ2" presStyleLbl="vennNode1" presStyleIdx="1" presStyleCnt="3" custLinFactNeighborX="-1776" custLinFactNeighborY="463"/>
      <dgm:spPr/>
      <dgm:t>
        <a:bodyPr/>
        <a:lstStyle/>
        <a:p>
          <a:endParaRPr lang="it-IT"/>
        </a:p>
      </dgm:t>
    </dgm:pt>
    <dgm:pt modelId="{789599F3-F493-41DF-91AA-DFE713EDA363}" type="pres">
      <dgm:prSet presAssocID="{556836B6-6930-4570-9D63-C2814A1A5241}" presName="circ2Tx" presStyleLbl="revTx" presStyleIdx="0" presStyleCnt="0">
        <dgm:presLayoutVars>
          <dgm:chMax val="0"/>
          <dgm:chPref val="0"/>
          <dgm:bulletEnabled val="1"/>
        </dgm:presLayoutVars>
      </dgm:prSet>
      <dgm:spPr/>
      <dgm:t>
        <a:bodyPr/>
        <a:lstStyle/>
        <a:p>
          <a:endParaRPr lang="it-IT"/>
        </a:p>
      </dgm:t>
    </dgm:pt>
    <dgm:pt modelId="{9D0FC449-AC7F-4F76-A377-6048C2BD3912}" type="pres">
      <dgm:prSet presAssocID="{79A75E05-C449-4EFA-81DA-D255D69380B7}" presName="circ3" presStyleLbl="vennNode1" presStyleIdx="2" presStyleCnt="3"/>
      <dgm:spPr/>
      <dgm:t>
        <a:bodyPr/>
        <a:lstStyle/>
        <a:p>
          <a:endParaRPr lang="it-IT"/>
        </a:p>
      </dgm:t>
    </dgm:pt>
    <dgm:pt modelId="{460D69A9-CF24-49F5-BED7-12B78667416E}" type="pres">
      <dgm:prSet presAssocID="{79A75E05-C449-4EFA-81DA-D255D69380B7}" presName="circ3Tx" presStyleLbl="revTx" presStyleIdx="0" presStyleCnt="0">
        <dgm:presLayoutVars>
          <dgm:chMax val="0"/>
          <dgm:chPref val="0"/>
          <dgm:bulletEnabled val="1"/>
        </dgm:presLayoutVars>
      </dgm:prSet>
      <dgm:spPr/>
      <dgm:t>
        <a:bodyPr/>
        <a:lstStyle/>
        <a:p>
          <a:endParaRPr lang="it-IT"/>
        </a:p>
      </dgm:t>
    </dgm:pt>
  </dgm:ptLst>
  <dgm:cxnLst>
    <dgm:cxn modelId="{F335FB09-1FA5-4A53-AE89-075AE71CF82D}" type="presOf" srcId="{9434AD7D-FF32-4CEC-9A81-CEFD38817ACA}" destId="{E7DC4070-EE6E-4495-942C-DDFC243B23B1}" srcOrd="1" destOrd="0" presId="urn:microsoft.com/office/officeart/2005/8/layout/venn1"/>
    <dgm:cxn modelId="{9B496BAC-0115-4469-8845-5C85FCC8C9C3}" type="presOf" srcId="{79A75E05-C449-4EFA-81DA-D255D69380B7}" destId="{460D69A9-CF24-49F5-BED7-12B78667416E}" srcOrd="1" destOrd="0" presId="urn:microsoft.com/office/officeart/2005/8/layout/venn1"/>
    <dgm:cxn modelId="{50963930-7D69-4560-A154-D6645AC9F468}" type="presOf" srcId="{9434AD7D-FF32-4CEC-9A81-CEFD38817ACA}" destId="{A55DEF0F-171E-467E-806F-61EF09F41E04}" srcOrd="0" destOrd="0" presId="urn:microsoft.com/office/officeart/2005/8/layout/venn1"/>
    <dgm:cxn modelId="{BB0EBFF2-8491-4034-92B5-88BE530872D2}" srcId="{D3781AF2-4F4A-4F07-8136-6BC373B30C6C}" destId="{556836B6-6930-4570-9D63-C2814A1A5241}" srcOrd="1" destOrd="0" parTransId="{BEBE9142-D976-4CE7-9170-5B7138550B27}" sibTransId="{78DA241D-656A-46CB-A8B5-3F884792C5EA}"/>
    <dgm:cxn modelId="{47A84894-29AE-4F50-9F85-EA9A028F6145}" type="presOf" srcId="{556836B6-6930-4570-9D63-C2814A1A5241}" destId="{789599F3-F493-41DF-91AA-DFE713EDA363}" srcOrd="1" destOrd="0" presId="urn:microsoft.com/office/officeart/2005/8/layout/venn1"/>
    <dgm:cxn modelId="{CC35359C-86FD-445C-80E2-7AF7BB1BF54B}" srcId="{D3781AF2-4F4A-4F07-8136-6BC373B30C6C}" destId="{9434AD7D-FF32-4CEC-9A81-CEFD38817ACA}" srcOrd="0" destOrd="0" parTransId="{7DAE2F6B-4C4F-406E-9000-6EFF379A7405}" sibTransId="{2335C813-29C4-446B-B872-7E2C51356234}"/>
    <dgm:cxn modelId="{F1DB5F21-90DA-44D1-B769-4D9D789BCBF3}" type="presOf" srcId="{D3781AF2-4F4A-4F07-8136-6BC373B30C6C}" destId="{5A32335A-4868-4722-B4FB-D7DA42B8B291}" srcOrd="0" destOrd="0" presId="urn:microsoft.com/office/officeart/2005/8/layout/venn1"/>
    <dgm:cxn modelId="{EB1BBBDE-6C69-4F71-9F1B-57A24A020CE0}" type="presOf" srcId="{556836B6-6930-4570-9D63-C2814A1A5241}" destId="{5E0CAA70-A7F5-450D-8CE3-D2375FFD1B3B}" srcOrd="0" destOrd="0" presId="urn:microsoft.com/office/officeart/2005/8/layout/venn1"/>
    <dgm:cxn modelId="{5E3A015B-9FCE-4AD0-9708-8C9356745A9C}" srcId="{D3781AF2-4F4A-4F07-8136-6BC373B30C6C}" destId="{79A75E05-C449-4EFA-81DA-D255D69380B7}" srcOrd="2" destOrd="0" parTransId="{F02EE7C1-064C-4CE0-84E2-DBD553358AB7}" sibTransId="{836B8603-BCC6-4C3B-8A1D-88A2C4CA85CF}"/>
    <dgm:cxn modelId="{1CD4C4F7-C3B5-4B28-A582-8B0CF00CE736}" type="presOf" srcId="{79A75E05-C449-4EFA-81DA-D255D69380B7}" destId="{9D0FC449-AC7F-4F76-A377-6048C2BD3912}" srcOrd="0" destOrd="0" presId="urn:microsoft.com/office/officeart/2005/8/layout/venn1"/>
    <dgm:cxn modelId="{891A86A4-76BB-490B-81FF-DA031A5CF3C2}" type="presParOf" srcId="{5A32335A-4868-4722-B4FB-D7DA42B8B291}" destId="{A55DEF0F-171E-467E-806F-61EF09F41E04}" srcOrd="0" destOrd="0" presId="urn:microsoft.com/office/officeart/2005/8/layout/venn1"/>
    <dgm:cxn modelId="{CCB9897E-C765-4E8F-AA8C-A85C53AF6B15}" type="presParOf" srcId="{5A32335A-4868-4722-B4FB-D7DA42B8B291}" destId="{E7DC4070-EE6E-4495-942C-DDFC243B23B1}" srcOrd="1" destOrd="0" presId="urn:microsoft.com/office/officeart/2005/8/layout/venn1"/>
    <dgm:cxn modelId="{10A695CC-0B17-460A-90DE-218AAB351CD3}" type="presParOf" srcId="{5A32335A-4868-4722-B4FB-D7DA42B8B291}" destId="{5E0CAA70-A7F5-450D-8CE3-D2375FFD1B3B}" srcOrd="2" destOrd="0" presId="urn:microsoft.com/office/officeart/2005/8/layout/venn1"/>
    <dgm:cxn modelId="{6C74B634-050B-4845-A11E-2BCF8A22DC3D}" type="presParOf" srcId="{5A32335A-4868-4722-B4FB-D7DA42B8B291}" destId="{789599F3-F493-41DF-91AA-DFE713EDA363}" srcOrd="3" destOrd="0" presId="urn:microsoft.com/office/officeart/2005/8/layout/venn1"/>
    <dgm:cxn modelId="{4E025EB9-DDE9-4CCF-A83A-E95809788437}" type="presParOf" srcId="{5A32335A-4868-4722-B4FB-D7DA42B8B291}" destId="{9D0FC449-AC7F-4F76-A377-6048C2BD3912}" srcOrd="4" destOrd="0" presId="urn:microsoft.com/office/officeart/2005/8/layout/venn1"/>
    <dgm:cxn modelId="{99ACED51-B276-49F9-8757-134332AB9C02}" type="presParOf" srcId="{5A32335A-4868-4722-B4FB-D7DA42B8B291}" destId="{460D69A9-CF24-49F5-BED7-12B78667416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A6577-9353-4D4C-944E-B3E67728D9E6}">
      <dsp:nvSpPr>
        <dsp:cNvPr id="0" name=""/>
        <dsp:cNvSpPr/>
      </dsp:nvSpPr>
      <dsp:spPr>
        <a:xfrm>
          <a:off x="2956306" y="0"/>
          <a:ext cx="2266873" cy="2266873"/>
        </a:xfrm>
        <a:prstGeom prst="triangl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planet</a:t>
          </a:r>
          <a:endParaRPr lang="de-DE" sz="1600" b="1" kern="1200" dirty="0"/>
        </a:p>
      </dsp:txBody>
      <dsp:txXfrm>
        <a:off x="3523024" y="1133437"/>
        <a:ext cx="1133437" cy="1133436"/>
      </dsp:txXfrm>
    </dsp:sp>
    <dsp:sp modelId="{09411BFD-E38F-45E0-9DB1-1A0D5BCEC155}">
      <dsp:nvSpPr>
        <dsp:cNvPr id="0" name=""/>
        <dsp:cNvSpPr/>
      </dsp:nvSpPr>
      <dsp:spPr>
        <a:xfrm>
          <a:off x="1822870" y="2266873"/>
          <a:ext cx="2266873" cy="2266873"/>
        </a:xfrm>
        <a:prstGeom prst="triangle">
          <a:avLst/>
        </a:prstGeom>
        <a:gradFill rotWithShape="0">
          <a:gsLst>
            <a:gs pos="0">
              <a:schemeClr val="accent2">
                <a:shade val="80000"/>
                <a:hueOff val="-160472"/>
                <a:satOff val="3389"/>
                <a:lumOff val="9027"/>
                <a:alphaOff val="0"/>
                <a:satMod val="103000"/>
                <a:lumMod val="102000"/>
                <a:tint val="94000"/>
              </a:schemeClr>
            </a:gs>
            <a:gs pos="50000">
              <a:schemeClr val="accent2">
                <a:shade val="80000"/>
                <a:hueOff val="-160472"/>
                <a:satOff val="3389"/>
                <a:lumOff val="9027"/>
                <a:alphaOff val="0"/>
                <a:satMod val="110000"/>
                <a:lumMod val="100000"/>
                <a:shade val="100000"/>
              </a:schemeClr>
            </a:gs>
            <a:gs pos="100000">
              <a:schemeClr val="accent2">
                <a:shade val="80000"/>
                <a:hueOff val="-160472"/>
                <a:satOff val="3389"/>
                <a:lumOff val="902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profit</a:t>
          </a:r>
          <a:endParaRPr lang="de-DE" sz="1600" b="1" kern="1200" dirty="0"/>
        </a:p>
      </dsp:txBody>
      <dsp:txXfrm>
        <a:off x="2389588" y="3400310"/>
        <a:ext cx="1133437" cy="1133436"/>
      </dsp:txXfrm>
    </dsp:sp>
    <dsp:sp modelId="{F35FEEA1-4861-4C73-8E97-83539262E145}">
      <dsp:nvSpPr>
        <dsp:cNvPr id="0" name=""/>
        <dsp:cNvSpPr/>
      </dsp:nvSpPr>
      <dsp:spPr>
        <a:xfrm rot="10800000">
          <a:off x="2956306" y="2266873"/>
          <a:ext cx="2266873" cy="2266873"/>
        </a:xfrm>
        <a:prstGeom prst="triangle">
          <a:avLst/>
        </a:prstGeom>
        <a:gradFill rotWithShape="0">
          <a:gsLst>
            <a:gs pos="0">
              <a:schemeClr val="accent2">
                <a:shade val="80000"/>
                <a:hueOff val="-320943"/>
                <a:satOff val="6777"/>
                <a:lumOff val="18054"/>
                <a:alphaOff val="0"/>
                <a:satMod val="103000"/>
                <a:lumMod val="102000"/>
                <a:tint val="94000"/>
              </a:schemeClr>
            </a:gs>
            <a:gs pos="50000">
              <a:schemeClr val="accent2">
                <a:shade val="80000"/>
                <a:hueOff val="-320943"/>
                <a:satOff val="6777"/>
                <a:lumOff val="18054"/>
                <a:alphaOff val="0"/>
                <a:satMod val="110000"/>
                <a:lumMod val="100000"/>
                <a:shade val="100000"/>
              </a:schemeClr>
            </a:gs>
            <a:gs pos="100000">
              <a:schemeClr val="accent2">
                <a:shade val="80000"/>
                <a:hueOff val="-320943"/>
                <a:satOff val="6777"/>
                <a:lumOff val="1805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de-DE" sz="1400" b="1" kern="1200" dirty="0"/>
        </a:p>
        <a:p>
          <a:pPr lvl="0" algn="ctr" defTabSz="622300">
            <a:lnSpc>
              <a:spcPct val="90000"/>
            </a:lnSpc>
            <a:spcBef>
              <a:spcPct val="0"/>
            </a:spcBef>
            <a:spcAft>
              <a:spcPct val="35000"/>
            </a:spcAft>
          </a:pPr>
          <a:r>
            <a:rPr lang="en-GB" sz="1600" b="1" kern="1200" noProof="0" dirty="0"/>
            <a:t>Ethical decisions are affected by …</a:t>
          </a:r>
        </a:p>
      </dsp:txBody>
      <dsp:txXfrm rot="10800000">
        <a:off x="3523024" y="2266873"/>
        <a:ext cx="1133437" cy="1133436"/>
      </dsp:txXfrm>
    </dsp:sp>
    <dsp:sp modelId="{69C9BA88-C75B-4B4A-BCE6-570EAA0F3DE7}">
      <dsp:nvSpPr>
        <dsp:cNvPr id="0" name=""/>
        <dsp:cNvSpPr/>
      </dsp:nvSpPr>
      <dsp:spPr>
        <a:xfrm>
          <a:off x="4089743" y="2266873"/>
          <a:ext cx="2266873" cy="2266873"/>
        </a:xfrm>
        <a:prstGeom prst="triangle">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society</a:t>
          </a:r>
          <a:endParaRPr lang="de-DE" sz="1600" b="1" kern="1200" dirty="0"/>
        </a:p>
      </dsp:txBody>
      <dsp:txXfrm>
        <a:off x="4656461" y="3400310"/>
        <a:ext cx="1133437" cy="1133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0B196-AD04-4A6C-878E-071D125228C9}">
      <dsp:nvSpPr>
        <dsp:cNvPr id="0" name=""/>
        <dsp:cNvSpPr/>
      </dsp:nvSpPr>
      <dsp:spPr>
        <a:xfrm>
          <a:off x="0" y="0"/>
          <a:ext cx="2080115" cy="268111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a:latin typeface="Arial" panose="020B0604020202020204" pitchFamily="34" charset="0"/>
              <a:cs typeface="Arial" panose="020B0604020202020204" pitchFamily="34" charset="0"/>
            </a:rPr>
            <a:t>Utilitarian Approach</a:t>
          </a:r>
          <a:endParaRPr lang="de-DE" sz="2000" kern="1200" dirty="0"/>
        </a:p>
      </dsp:txBody>
      <dsp:txXfrm>
        <a:off x="0" y="1072445"/>
        <a:ext cx="2080115" cy="1072445"/>
      </dsp:txXfrm>
    </dsp:sp>
    <dsp:sp modelId="{7D1E506D-A44E-4BAE-A67A-6525C7AC7037}">
      <dsp:nvSpPr>
        <dsp:cNvPr id="0" name=""/>
        <dsp:cNvSpPr/>
      </dsp:nvSpPr>
      <dsp:spPr>
        <a:xfrm>
          <a:off x="593652" y="160866"/>
          <a:ext cx="892810" cy="89281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B746A1-62F7-43A9-B651-E6B905AE9428}">
      <dsp:nvSpPr>
        <dsp:cNvPr id="0" name=""/>
        <dsp:cNvSpPr/>
      </dsp:nvSpPr>
      <dsp:spPr>
        <a:xfrm>
          <a:off x="2142519" y="0"/>
          <a:ext cx="2080115" cy="2681113"/>
        </a:xfrm>
        <a:prstGeom prst="roundRect">
          <a:avLst>
            <a:gd name="adj" fmla="val 10000"/>
          </a:avLst>
        </a:prstGeom>
        <a:solidFill>
          <a:schemeClr val="accent2">
            <a:shade val="80000"/>
            <a:hueOff val="-120354"/>
            <a:satOff val="2542"/>
            <a:lumOff val="6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buClrTx/>
            <a:buSzTx/>
            <a:buFontTx/>
            <a:buNone/>
          </a:pPr>
          <a:r>
            <a:rPr lang="de-DE" sz="2000" b="1" kern="1200" dirty="0">
              <a:latin typeface="Arial" panose="020B0604020202020204" pitchFamily="34" charset="0"/>
              <a:cs typeface="Arial" panose="020B0604020202020204" pitchFamily="34" charset="0"/>
            </a:rPr>
            <a:t>Common-</a:t>
          </a:r>
          <a:r>
            <a:rPr lang="de-DE" sz="2000" b="1" kern="1200" dirty="0" err="1">
              <a:latin typeface="Arial" panose="020B0604020202020204" pitchFamily="34" charset="0"/>
              <a:cs typeface="Arial" panose="020B0604020202020204" pitchFamily="34" charset="0"/>
            </a:rPr>
            <a:t>Good</a:t>
          </a:r>
          <a:r>
            <a:rPr lang="en-GB" sz="2000" b="1" kern="1200" dirty="0">
              <a:latin typeface="Arial" panose="020B0604020202020204" pitchFamily="34" charset="0"/>
              <a:cs typeface="Arial" panose="020B0604020202020204" pitchFamily="34" charset="0"/>
            </a:rPr>
            <a:t> Approach</a:t>
          </a:r>
          <a:endParaRPr lang="de-DE" sz="2000" kern="1200" dirty="0"/>
        </a:p>
      </dsp:txBody>
      <dsp:txXfrm>
        <a:off x="2142519" y="1072445"/>
        <a:ext cx="2080115" cy="1072445"/>
      </dsp:txXfrm>
    </dsp:sp>
    <dsp:sp modelId="{3FC42C85-52E8-4846-8845-09941D6747D9}">
      <dsp:nvSpPr>
        <dsp:cNvPr id="0" name=""/>
        <dsp:cNvSpPr/>
      </dsp:nvSpPr>
      <dsp:spPr>
        <a:xfrm>
          <a:off x="2736171" y="160866"/>
          <a:ext cx="892810" cy="89281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F240C-37D5-4E88-82CB-2E78D5DB6D75}">
      <dsp:nvSpPr>
        <dsp:cNvPr id="0" name=""/>
        <dsp:cNvSpPr/>
      </dsp:nvSpPr>
      <dsp:spPr>
        <a:xfrm>
          <a:off x="4285038" y="0"/>
          <a:ext cx="2080115" cy="2681113"/>
        </a:xfrm>
        <a:prstGeom prst="roundRect">
          <a:avLst>
            <a:gd name="adj" fmla="val 100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b="1" kern="1200" dirty="0">
              <a:latin typeface="Arial" panose="020B0604020202020204" pitchFamily="34" charset="0"/>
              <a:cs typeface="Arial" panose="020B0604020202020204" pitchFamily="34" charset="0"/>
            </a:rPr>
            <a:t>Moral-Rights Approach</a:t>
          </a:r>
          <a:endParaRPr lang="de-DE" sz="2000" kern="1200" dirty="0"/>
        </a:p>
      </dsp:txBody>
      <dsp:txXfrm>
        <a:off x="4285038" y="1072445"/>
        <a:ext cx="2080115" cy="1072445"/>
      </dsp:txXfrm>
    </dsp:sp>
    <dsp:sp modelId="{CADFBFDA-1165-4403-A6E1-A54DBF03A7AA}">
      <dsp:nvSpPr>
        <dsp:cNvPr id="0" name=""/>
        <dsp:cNvSpPr/>
      </dsp:nvSpPr>
      <dsp:spPr>
        <a:xfrm>
          <a:off x="4878690" y="160866"/>
          <a:ext cx="892810" cy="89281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6E66D0-175E-4884-A5D2-C8DC688E4C5D}">
      <dsp:nvSpPr>
        <dsp:cNvPr id="0" name=""/>
        <dsp:cNvSpPr/>
      </dsp:nvSpPr>
      <dsp:spPr>
        <a:xfrm>
          <a:off x="6427557" y="0"/>
          <a:ext cx="2080115" cy="2681113"/>
        </a:xfrm>
        <a:prstGeom prst="roundRect">
          <a:avLst>
            <a:gd name="adj" fmla="val 10000"/>
          </a:avLst>
        </a:prstGeom>
        <a:solidFill>
          <a:schemeClr val="accent2">
            <a:shade val="80000"/>
            <a:hueOff val="-361061"/>
            <a:satOff val="7625"/>
            <a:lumOff val="20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b="1" kern="1200" dirty="0">
              <a:latin typeface="Arial" panose="020B0604020202020204" pitchFamily="34" charset="0"/>
              <a:cs typeface="Arial" panose="020B0604020202020204" pitchFamily="34" charset="0"/>
            </a:rPr>
            <a:t>Justice Approach</a:t>
          </a:r>
          <a:endParaRPr lang="de-DE" sz="2000" kern="1200" dirty="0"/>
        </a:p>
      </dsp:txBody>
      <dsp:txXfrm>
        <a:off x="6427557" y="1072445"/>
        <a:ext cx="2080115" cy="1072445"/>
      </dsp:txXfrm>
    </dsp:sp>
    <dsp:sp modelId="{A2231064-8927-40FE-AE08-7984FD0CE5DE}">
      <dsp:nvSpPr>
        <dsp:cNvPr id="0" name=""/>
        <dsp:cNvSpPr/>
      </dsp:nvSpPr>
      <dsp:spPr>
        <a:xfrm>
          <a:off x="7021209" y="160866"/>
          <a:ext cx="892810" cy="89281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37050-6BA3-4000-90DD-F27B17913FC2}">
      <dsp:nvSpPr>
        <dsp:cNvPr id="0" name=""/>
        <dsp:cNvSpPr/>
      </dsp:nvSpPr>
      <dsp:spPr>
        <a:xfrm>
          <a:off x="8570076" y="0"/>
          <a:ext cx="2080115" cy="2681113"/>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b="1" kern="1200" dirty="0">
              <a:latin typeface="Arial" panose="020B0604020202020204" pitchFamily="34" charset="0"/>
              <a:cs typeface="Arial" panose="020B0604020202020204" pitchFamily="34" charset="0"/>
            </a:rPr>
            <a:t>Virtue Approach</a:t>
          </a:r>
          <a:endParaRPr lang="de-DE" sz="2000" kern="1200" dirty="0"/>
        </a:p>
      </dsp:txBody>
      <dsp:txXfrm>
        <a:off x="8570076" y="1072445"/>
        <a:ext cx="2080115" cy="1072445"/>
      </dsp:txXfrm>
    </dsp:sp>
    <dsp:sp modelId="{58094386-F70F-4494-ABBE-43FD66BD9D2A}">
      <dsp:nvSpPr>
        <dsp:cNvPr id="0" name=""/>
        <dsp:cNvSpPr/>
      </dsp:nvSpPr>
      <dsp:spPr>
        <a:xfrm>
          <a:off x="9163728" y="160866"/>
          <a:ext cx="892810" cy="89281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587E8E-2828-4BD2-BC7D-9AFD8B083255}">
      <dsp:nvSpPr>
        <dsp:cNvPr id="0" name=""/>
        <dsp:cNvSpPr/>
      </dsp:nvSpPr>
      <dsp:spPr>
        <a:xfrm>
          <a:off x="426007" y="2077507"/>
          <a:ext cx="9798176" cy="536933"/>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98127-F6CB-4B57-809D-12695A910BE4}">
      <dsp:nvSpPr>
        <dsp:cNvPr id="0" name=""/>
        <dsp:cNvSpPr/>
      </dsp:nvSpPr>
      <dsp:spPr>
        <a:xfrm rot="5400000">
          <a:off x="-237379" y="277120"/>
          <a:ext cx="1847470" cy="1293229"/>
        </a:xfrm>
        <a:prstGeom prst="chevron">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b="1" kern="1200" dirty="0">
              <a:latin typeface="+mn-lt"/>
            </a:rPr>
            <a:t>The </a:t>
          </a:r>
          <a:r>
            <a:rPr lang="de-DE" sz="1400" b="1" kern="1200" dirty="0" err="1">
              <a:latin typeface="+mn-lt"/>
            </a:rPr>
            <a:t>Tax</a:t>
          </a:r>
          <a:r>
            <a:rPr lang="de-DE" sz="1400" b="1" kern="1200" dirty="0">
              <a:latin typeface="+mn-lt"/>
            </a:rPr>
            <a:t> </a:t>
          </a:r>
        </a:p>
        <a:p>
          <a:pPr lvl="0" algn="ctr" defTabSz="622300">
            <a:lnSpc>
              <a:spcPct val="90000"/>
            </a:lnSpc>
            <a:spcBef>
              <a:spcPct val="0"/>
            </a:spcBef>
            <a:spcAft>
              <a:spcPct val="35000"/>
            </a:spcAft>
          </a:pPr>
          <a:r>
            <a:rPr lang="de-DE" sz="1400" b="1" kern="1200" dirty="0" err="1">
              <a:latin typeface="+mn-lt"/>
            </a:rPr>
            <a:t>Loophole</a:t>
          </a:r>
          <a:endParaRPr lang="de-DE" sz="1400" b="1" kern="1200" dirty="0">
            <a:latin typeface="+mn-lt"/>
          </a:endParaRPr>
        </a:p>
      </dsp:txBody>
      <dsp:txXfrm rot="-5400000">
        <a:off x="39742" y="646615"/>
        <a:ext cx="1293229" cy="554241"/>
      </dsp:txXfrm>
    </dsp:sp>
    <dsp:sp modelId="{9B46026A-620C-4035-99B4-348F1705FFD8}">
      <dsp:nvSpPr>
        <dsp:cNvPr id="0" name=""/>
        <dsp:cNvSpPr/>
      </dsp:nvSpPr>
      <dsp:spPr>
        <a:xfrm rot="5400000">
          <a:off x="5156340" y="-3780788"/>
          <a:ext cx="1122223" cy="8848446"/>
        </a:xfrm>
        <a:prstGeom prst="round2Same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50000"/>
            </a:lnSpc>
            <a:spcBef>
              <a:spcPct val="0"/>
            </a:spcBef>
            <a:spcAft>
              <a:spcPct val="15000"/>
            </a:spcAft>
            <a:buChar char="••"/>
          </a:pPr>
          <a:r>
            <a:rPr lang="en-GB" sz="1200" kern="1200" dirty="0">
              <a:latin typeface="Arial" panose="020B0604020202020204" pitchFamily="34" charset="0"/>
              <a:cs typeface="Arial" panose="020B0604020202020204" pitchFamily="34" charset="0"/>
            </a:rPr>
            <a:t>In this scenario you or your accountant has found a legal tax loophole, which allows you to save a considerable amount of money, however you are aware that this is simply an oversight from the tax office, and if all businesses were to indulge in this, there would be considerable problems for the government. How do you make your decision?</a:t>
          </a:r>
          <a:endParaRPr lang="de-DE" sz="1200" kern="1200" dirty="0"/>
        </a:p>
      </dsp:txBody>
      <dsp:txXfrm rot="-5400000">
        <a:off x="1293229" y="137105"/>
        <a:ext cx="8793664" cy="1012659"/>
      </dsp:txXfrm>
    </dsp:sp>
    <dsp:sp modelId="{8B7D2AA7-AF4E-40D8-949D-EB722E2AEB40}">
      <dsp:nvSpPr>
        <dsp:cNvPr id="0" name=""/>
        <dsp:cNvSpPr/>
      </dsp:nvSpPr>
      <dsp:spPr>
        <a:xfrm rot="5400000">
          <a:off x="-237379" y="1527245"/>
          <a:ext cx="1847470" cy="1293229"/>
        </a:xfrm>
        <a:prstGeom prst="chevron">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dirty="0">
              <a:latin typeface="Arial" panose="020B0604020202020204" pitchFamily="34" charset="0"/>
              <a:cs typeface="Arial" panose="020B0604020202020204" pitchFamily="34" charset="0"/>
            </a:rPr>
            <a:t>Investor </a:t>
          </a:r>
        </a:p>
        <a:p>
          <a:pPr lvl="0" algn="ctr" defTabSz="577850">
            <a:lnSpc>
              <a:spcPct val="90000"/>
            </a:lnSpc>
            <a:spcBef>
              <a:spcPct val="0"/>
            </a:spcBef>
            <a:spcAft>
              <a:spcPct val="35000"/>
            </a:spcAft>
          </a:pPr>
          <a:r>
            <a:rPr lang="en-GB" sz="1300" b="1" kern="1200" dirty="0">
              <a:latin typeface="Arial" panose="020B0604020202020204" pitchFamily="34" charset="0"/>
              <a:cs typeface="Arial" panose="020B0604020202020204" pitchFamily="34" charset="0"/>
            </a:rPr>
            <a:t>Scandal</a:t>
          </a:r>
          <a:endParaRPr lang="de-DE" sz="1300" kern="1200" dirty="0"/>
        </a:p>
      </dsp:txBody>
      <dsp:txXfrm rot="-5400000">
        <a:off x="39742" y="1896740"/>
        <a:ext cx="1293229" cy="554241"/>
      </dsp:txXfrm>
    </dsp:sp>
    <dsp:sp modelId="{E2B00243-AFB3-40BD-9107-D0308A4804EE}">
      <dsp:nvSpPr>
        <dsp:cNvPr id="0" name=""/>
        <dsp:cNvSpPr/>
      </dsp:nvSpPr>
      <dsp:spPr>
        <a:xfrm rot="5400000">
          <a:off x="5117024" y="-2485096"/>
          <a:ext cx="1200855" cy="8848446"/>
        </a:xfrm>
        <a:prstGeom prst="round2SameRect">
          <a:avLst/>
        </a:prstGeom>
        <a:solidFill>
          <a:schemeClr val="lt1">
            <a:alpha val="90000"/>
            <a:hueOff val="0"/>
            <a:satOff val="0"/>
            <a:lumOff val="0"/>
            <a:alphaOff val="0"/>
          </a:schemeClr>
        </a:solidFill>
        <a:ln w="6350" cap="flat" cmpd="sng" algn="ctr">
          <a:solidFill>
            <a:schemeClr val="accent2">
              <a:shade val="50000"/>
              <a:hueOff val="-370661"/>
              <a:satOff val="5772"/>
              <a:lumOff val="2874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50000"/>
            </a:lnSpc>
            <a:spcBef>
              <a:spcPct val="0"/>
            </a:spcBef>
            <a:spcAft>
              <a:spcPct val="15000"/>
            </a:spcAft>
            <a:buChar char="••"/>
          </a:pPr>
          <a:r>
            <a:rPr lang="en-GB" sz="1200" kern="1200" dirty="0">
              <a:latin typeface="Arial" panose="020B0604020202020204" pitchFamily="34" charset="0"/>
              <a:cs typeface="Arial" panose="020B0604020202020204" pitchFamily="34" charset="0"/>
            </a:rPr>
            <a:t>In this scenario one of your main investors is involved in an ethical scandal. You are aware that without his/her investment, your company will suffer greatly, however, the scandal he is involved in goes against everything you stand for (a repulsive situation). How do you make your decision?</a:t>
          </a:r>
          <a:endParaRPr lang="de-DE" sz="1200" kern="1200" dirty="0"/>
        </a:p>
      </dsp:txBody>
      <dsp:txXfrm rot="-5400000">
        <a:off x="1293229" y="1397320"/>
        <a:ext cx="8789825" cy="1083613"/>
      </dsp:txXfrm>
    </dsp:sp>
    <dsp:sp modelId="{EA16666A-ECD8-4A6C-8B18-91482794CB28}">
      <dsp:nvSpPr>
        <dsp:cNvPr id="0" name=""/>
        <dsp:cNvSpPr/>
      </dsp:nvSpPr>
      <dsp:spPr>
        <a:xfrm rot="5400000">
          <a:off x="-237379" y="2777785"/>
          <a:ext cx="1847470" cy="1293229"/>
        </a:xfrm>
        <a:prstGeom prst="chevron">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b="1" kern="1200" noProof="0" dirty="0">
              <a:effectLst/>
              <a:latin typeface="Arial" panose="020B0604020202020204" pitchFamily="34" charset="0"/>
              <a:cs typeface="Arial" panose="020B0604020202020204" pitchFamily="34" charset="0"/>
            </a:rPr>
            <a:t>Employees and Financial Problems</a:t>
          </a:r>
          <a:endParaRPr lang="en-GB" sz="1300" kern="1200" noProof="0" dirty="0"/>
        </a:p>
      </dsp:txBody>
      <dsp:txXfrm rot="-5400000">
        <a:off x="39742" y="3147280"/>
        <a:ext cx="1293229" cy="554241"/>
      </dsp:txXfrm>
    </dsp:sp>
    <dsp:sp modelId="{97F2004F-5D73-4F7F-8952-49DB43FEE24D}">
      <dsp:nvSpPr>
        <dsp:cNvPr id="0" name=""/>
        <dsp:cNvSpPr/>
      </dsp:nvSpPr>
      <dsp:spPr>
        <a:xfrm rot="5400000">
          <a:off x="5117024" y="-1181838"/>
          <a:ext cx="1200855" cy="8848446"/>
        </a:xfrm>
        <a:prstGeom prst="round2SameRect">
          <a:avLst/>
        </a:prstGeom>
        <a:solidFill>
          <a:schemeClr val="lt1">
            <a:alpha val="90000"/>
            <a:hueOff val="0"/>
            <a:satOff val="0"/>
            <a:lumOff val="0"/>
            <a:alphaOff val="0"/>
          </a:schemeClr>
        </a:solidFill>
        <a:ln w="6350" cap="flat" cmpd="sng" algn="ctr">
          <a:solidFill>
            <a:schemeClr val="accent2">
              <a:shade val="50000"/>
              <a:hueOff val="-370661"/>
              <a:satOff val="5772"/>
              <a:lumOff val="2874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50000"/>
            </a:lnSpc>
            <a:spcBef>
              <a:spcPct val="0"/>
            </a:spcBef>
            <a:spcAft>
              <a:spcPct val="15000"/>
            </a:spcAft>
            <a:buChar char="••"/>
          </a:pPr>
          <a:r>
            <a:rPr lang="en-GB" sz="1200" kern="1200" noProof="0" dirty="0">
              <a:effectLst/>
              <a:latin typeface="Arial" panose="020B0604020202020204" pitchFamily="34" charset="0"/>
              <a:cs typeface="Arial" panose="020B0604020202020204" pitchFamily="34" charset="0"/>
            </a:rPr>
            <a:t>In this scenario you are faced with financial difficulties which threaten to bankrupt your business, however the outcome is uncertain. You are aware that if you communicate these problems to your employees you may risk losing them, however you are also aware of your obligation towards their wellbeing, and that by not communicating this problem you may jeopardize their financial situation. How do you make your decision?</a:t>
          </a:r>
          <a:endParaRPr lang="en-GB" sz="1200" kern="1200" noProof="0" dirty="0"/>
        </a:p>
      </dsp:txBody>
      <dsp:txXfrm rot="-5400000">
        <a:off x="1293229" y="2700578"/>
        <a:ext cx="8789825" cy="1083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E84B6-21FF-4B79-B8B0-9D16228EE0B3}">
      <dsp:nvSpPr>
        <dsp:cNvPr id="0" name=""/>
        <dsp:cNvSpPr/>
      </dsp:nvSpPr>
      <dsp:spPr>
        <a:xfrm>
          <a:off x="5909916" y="1877142"/>
          <a:ext cx="232636" cy="713418"/>
        </a:xfrm>
        <a:custGeom>
          <a:avLst/>
          <a:gdLst/>
          <a:ahLst/>
          <a:cxnLst/>
          <a:rect l="0" t="0" r="0" b="0"/>
          <a:pathLst>
            <a:path>
              <a:moveTo>
                <a:pt x="0" y="0"/>
              </a:moveTo>
              <a:lnTo>
                <a:pt x="0" y="713418"/>
              </a:lnTo>
              <a:lnTo>
                <a:pt x="232636" y="713418"/>
              </a:lnTo>
            </a:path>
          </a:pathLst>
        </a:custGeom>
        <a:noFill/>
        <a:ln w="12700" cap="flat" cmpd="sng" algn="ctr">
          <a:solidFill>
            <a:schemeClr val="accent2">
              <a:tint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24415AB-5F5B-481A-8582-D0A8D8801FC5}">
      <dsp:nvSpPr>
        <dsp:cNvPr id="0" name=""/>
        <dsp:cNvSpPr/>
      </dsp:nvSpPr>
      <dsp:spPr>
        <a:xfrm>
          <a:off x="3715380" y="775996"/>
          <a:ext cx="2814899" cy="325690"/>
        </a:xfrm>
        <a:custGeom>
          <a:avLst/>
          <a:gdLst/>
          <a:ahLst/>
          <a:cxnLst/>
          <a:rect l="0" t="0" r="0" b="0"/>
          <a:pathLst>
            <a:path>
              <a:moveTo>
                <a:pt x="0" y="0"/>
              </a:moveTo>
              <a:lnTo>
                <a:pt x="0" y="162845"/>
              </a:lnTo>
              <a:lnTo>
                <a:pt x="2814899" y="162845"/>
              </a:lnTo>
              <a:lnTo>
                <a:pt x="2814899" y="32569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B6482D-950D-423F-8E89-054F0EDCA17D}">
      <dsp:nvSpPr>
        <dsp:cNvPr id="0" name=""/>
        <dsp:cNvSpPr/>
      </dsp:nvSpPr>
      <dsp:spPr>
        <a:xfrm>
          <a:off x="4033317" y="1877142"/>
          <a:ext cx="232636" cy="713418"/>
        </a:xfrm>
        <a:custGeom>
          <a:avLst/>
          <a:gdLst/>
          <a:ahLst/>
          <a:cxnLst/>
          <a:rect l="0" t="0" r="0" b="0"/>
          <a:pathLst>
            <a:path>
              <a:moveTo>
                <a:pt x="0" y="0"/>
              </a:moveTo>
              <a:lnTo>
                <a:pt x="0" y="713418"/>
              </a:lnTo>
              <a:lnTo>
                <a:pt x="232636" y="713418"/>
              </a:lnTo>
            </a:path>
          </a:pathLst>
        </a:custGeom>
        <a:noFill/>
        <a:ln w="12700" cap="flat" cmpd="sng" algn="ctr">
          <a:solidFill>
            <a:schemeClr val="accent2">
              <a:tint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BDBFFE3-7327-4399-AF9B-9CE4583A3E0D}">
      <dsp:nvSpPr>
        <dsp:cNvPr id="0" name=""/>
        <dsp:cNvSpPr/>
      </dsp:nvSpPr>
      <dsp:spPr>
        <a:xfrm>
          <a:off x="3715380" y="775996"/>
          <a:ext cx="938299" cy="325690"/>
        </a:xfrm>
        <a:custGeom>
          <a:avLst/>
          <a:gdLst/>
          <a:ahLst/>
          <a:cxnLst/>
          <a:rect l="0" t="0" r="0" b="0"/>
          <a:pathLst>
            <a:path>
              <a:moveTo>
                <a:pt x="0" y="0"/>
              </a:moveTo>
              <a:lnTo>
                <a:pt x="0" y="162845"/>
              </a:lnTo>
              <a:lnTo>
                <a:pt x="938299" y="162845"/>
              </a:lnTo>
              <a:lnTo>
                <a:pt x="938299" y="32569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9A2459-0280-4C78-8012-0D8205F88C0E}">
      <dsp:nvSpPr>
        <dsp:cNvPr id="0" name=""/>
        <dsp:cNvSpPr/>
      </dsp:nvSpPr>
      <dsp:spPr>
        <a:xfrm>
          <a:off x="2156717" y="2978287"/>
          <a:ext cx="232636" cy="713418"/>
        </a:xfrm>
        <a:custGeom>
          <a:avLst/>
          <a:gdLst/>
          <a:ahLst/>
          <a:cxnLst/>
          <a:rect l="0" t="0" r="0" b="0"/>
          <a:pathLst>
            <a:path>
              <a:moveTo>
                <a:pt x="0" y="0"/>
              </a:moveTo>
              <a:lnTo>
                <a:pt x="0" y="713418"/>
              </a:lnTo>
              <a:lnTo>
                <a:pt x="232636" y="713418"/>
              </a:lnTo>
            </a:path>
          </a:pathLst>
        </a:custGeom>
        <a:noFill/>
        <a:ln w="12700" cap="flat" cmpd="sng" algn="ctr">
          <a:solidFill>
            <a:schemeClr val="accent2">
              <a:tint val="7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0B6D969-A507-4BCE-B6F2-64368B0140EA}">
      <dsp:nvSpPr>
        <dsp:cNvPr id="0" name=""/>
        <dsp:cNvSpPr/>
      </dsp:nvSpPr>
      <dsp:spPr>
        <a:xfrm>
          <a:off x="2731361" y="1877142"/>
          <a:ext cx="91440" cy="325690"/>
        </a:xfrm>
        <a:custGeom>
          <a:avLst/>
          <a:gdLst/>
          <a:ahLst/>
          <a:cxnLst/>
          <a:rect l="0" t="0" r="0" b="0"/>
          <a:pathLst>
            <a:path>
              <a:moveTo>
                <a:pt x="45720" y="0"/>
              </a:moveTo>
              <a:lnTo>
                <a:pt x="45720" y="325690"/>
              </a:lnTo>
            </a:path>
          </a:pathLst>
        </a:custGeom>
        <a:noFill/>
        <a:ln w="12700" cap="flat" cmpd="sng" algn="ctr">
          <a:solidFill>
            <a:schemeClr val="accent2">
              <a:tint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7C1BBD-F7EC-4FA5-9306-561938933440}">
      <dsp:nvSpPr>
        <dsp:cNvPr id="0" name=""/>
        <dsp:cNvSpPr/>
      </dsp:nvSpPr>
      <dsp:spPr>
        <a:xfrm>
          <a:off x="2777081" y="775996"/>
          <a:ext cx="938299" cy="325690"/>
        </a:xfrm>
        <a:custGeom>
          <a:avLst/>
          <a:gdLst/>
          <a:ahLst/>
          <a:cxnLst/>
          <a:rect l="0" t="0" r="0" b="0"/>
          <a:pathLst>
            <a:path>
              <a:moveTo>
                <a:pt x="938299" y="0"/>
              </a:moveTo>
              <a:lnTo>
                <a:pt x="938299" y="162845"/>
              </a:lnTo>
              <a:lnTo>
                <a:pt x="0" y="162845"/>
              </a:lnTo>
              <a:lnTo>
                <a:pt x="0" y="32569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B1A5D5-671A-46EB-BDE6-4385F181C682}">
      <dsp:nvSpPr>
        <dsp:cNvPr id="0" name=""/>
        <dsp:cNvSpPr/>
      </dsp:nvSpPr>
      <dsp:spPr>
        <a:xfrm>
          <a:off x="900481" y="775996"/>
          <a:ext cx="2814899" cy="325690"/>
        </a:xfrm>
        <a:custGeom>
          <a:avLst/>
          <a:gdLst/>
          <a:ahLst/>
          <a:cxnLst/>
          <a:rect l="0" t="0" r="0" b="0"/>
          <a:pathLst>
            <a:path>
              <a:moveTo>
                <a:pt x="2814899" y="0"/>
              </a:moveTo>
              <a:lnTo>
                <a:pt x="2814899" y="162845"/>
              </a:lnTo>
              <a:lnTo>
                <a:pt x="0" y="162845"/>
              </a:lnTo>
              <a:lnTo>
                <a:pt x="0" y="32569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96C2C3-7CA5-48C0-B7C0-7E7A68444E61}">
      <dsp:nvSpPr>
        <dsp:cNvPr id="0" name=""/>
        <dsp:cNvSpPr/>
      </dsp:nvSpPr>
      <dsp:spPr>
        <a:xfrm>
          <a:off x="2939926" y="542"/>
          <a:ext cx="1550908" cy="775454"/>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noProof="0" dirty="0">
              <a:latin typeface="Arial" panose="020B0604020202020204" pitchFamily="34" charset="0"/>
              <a:cs typeface="Arial" panose="020B0604020202020204" pitchFamily="34" charset="0"/>
            </a:rPr>
            <a:t>Ethical dilemma interview</a:t>
          </a:r>
        </a:p>
      </dsp:txBody>
      <dsp:txXfrm>
        <a:off x="2939926" y="542"/>
        <a:ext cx="1550908" cy="775454"/>
      </dsp:txXfrm>
    </dsp:sp>
    <dsp:sp modelId="{BB3F8433-91C6-4690-99C7-F3273EB208F3}">
      <dsp:nvSpPr>
        <dsp:cNvPr id="0" name=""/>
        <dsp:cNvSpPr/>
      </dsp:nvSpPr>
      <dsp:spPr>
        <a:xfrm>
          <a:off x="125027" y="1101687"/>
          <a:ext cx="1550908" cy="775454"/>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Has this ever happened?</a:t>
          </a:r>
        </a:p>
      </dsp:txBody>
      <dsp:txXfrm>
        <a:off x="125027" y="1101687"/>
        <a:ext cx="1550908" cy="775454"/>
      </dsp:txXfrm>
    </dsp:sp>
    <dsp:sp modelId="{43C7B9BE-9151-49B2-B2B0-E42B565C62C9}">
      <dsp:nvSpPr>
        <dsp:cNvPr id="0" name=""/>
        <dsp:cNvSpPr/>
      </dsp:nvSpPr>
      <dsp:spPr>
        <a:xfrm>
          <a:off x="2001626" y="1101687"/>
          <a:ext cx="1550908" cy="775454"/>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Is the decision taken in isolation?</a:t>
          </a:r>
        </a:p>
      </dsp:txBody>
      <dsp:txXfrm>
        <a:off x="2001626" y="1101687"/>
        <a:ext cx="1550908" cy="775454"/>
      </dsp:txXfrm>
    </dsp:sp>
    <dsp:sp modelId="{F4A81285-76AD-4CF1-B483-93E62478DE56}">
      <dsp:nvSpPr>
        <dsp:cNvPr id="0" name=""/>
        <dsp:cNvSpPr/>
      </dsp:nvSpPr>
      <dsp:spPr>
        <a:xfrm>
          <a:off x="2001626" y="2202832"/>
          <a:ext cx="1550908" cy="775454"/>
        </a:xfrm>
        <a:prstGeom prst="rect">
          <a:avLst/>
        </a:prstGeom>
        <a:solidFill>
          <a:schemeClr val="accent2">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Is this a common </a:t>
          </a:r>
        </a:p>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way to handle? </a:t>
          </a:r>
        </a:p>
      </dsp:txBody>
      <dsp:txXfrm>
        <a:off x="2001626" y="2202832"/>
        <a:ext cx="1550908" cy="775454"/>
      </dsp:txXfrm>
    </dsp:sp>
    <dsp:sp modelId="{49274AB1-70D7-4067-BB9F-47818F0A742F}">
      <dsp:nvSpPr>
        <dsp:cNvPr id="0" name=""/>
        <dsp:cNvSpPr/>
      </dsp:nvSpPr>
      <dsp:spPr>
        <a:xfrm>
          <a:off x="2389353" y="3303978"/>
          <a:ext cx="1550908" cy="775454"/>
        </a:xfrm>
        <a:prstGeom prst="rect">
          <a:avLst/>
        </a:prstGeom>
        <a:solidFill>
          <a:schemeClr val="accent2">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Is there any formal company culture guidance?</a:t>
          </a:r>
        </a:p>
      </dsp:txBody>
      <dsp:txXfrm>
        <a:off x="2389353" y="3303978"/>
        <a:ext cx="1550908" cy="775454"/>
      </dsp:txXfrm>
    </dsp:sp>
    <dsp:sp modelId="{21851380-B236-475A-9641-DF9D750C1AD0}">
      <dsp:nvSpPr>
        <dsp:cNvPr id="0" name=""/>
        <dsp:cNvSpPr/>
      </dsp:nvSpPr>
      <dsp:spPr>
        <a:xfrm>
          <a:off x="3878226" y="1101687"/>
          <a:ext cx="1550908" cy="775454"/>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Do you use any non-human guidance?</a:t>
          </a:r>
        </a:p>
      </dsp:txBody>
      <dsp:txXfrm>
        <a:off x="3878226" y="1101687"/>
        <a:ext cx="1550908" cy="775454"/>
      </dsp:txXfrm>
    </dsp:sp>
    <dsp:sp modelId="{EFBE8CD7-6130-4A66-950F-C327A6486D8D}">
      <dsp:nvSpPr>
        <dsp:cNvPr id="0" name=""/>
        <dsp:cNvSpPr/>
      </dsp:nvSpPr>
      <dsp:spPr>
        <a:xfrm>
          <a:off x="4265953" y="2202832"/>
          <a:ext cx="1550908" cy="775454"/>
        </a:xfrm>
        <a:prstGeom prst="rect">
          <a:avLst/>
        </a:prstGeom>
        <a:solidFill>
          <a:schemeClr val="accent2">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Is this something common? </a:t>
          </a:r>
        </a:p>
      </dsp:txBody>
      <dsp:txXfrm>
        <a:off x="4265953" y="2202832"/>
        <a:ext cx="1550908" cy="775454"/>
      </dsp:txXfrm>
    </dsp:sp>
    <dsp:sp modelId="{21D2530C-5538-40D8-AAAF-91061E5BFDF3}">
      <dsp:nvSpPr>
        <dsp:cNvPr id="0" name=""/>
        <dsp:cNvSpPr/>
      </dsp:nvSpPr>
      <dsp:spPr>
        <a:xfrm>
          <a:off x="5754825" y="1101687"/>
          <a:ext cx="1550908" cy="775454"/>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Are there any indirect repercussions of your decisions?</a:t>
          </a:r>
        </a:p>
      </dsp:txBody>
      <dsp:txXfrm>
        <a:off x="5754825" y="1101687"/>
        <a:ext cx="1550908" cy="775454"/>
      </dsp:txXfrm>
    </dsp:sp>
    <dsp:sp modelId="{4EFDF558-8A9F-42DA-8183-A4A4FB95C9C9}">
      <dsp:nvSpPr>
        <dsp:cNvPr id="0" name=""/>
        <dsp:cNvSpPr/>
      </dsp:nvSpPr>
      <dsp:spPr>
        <a:xfrm>
          <a:off x="6142553" y="2202832"/>
          <a:ext cx="1550908" cy="775454"/>
        </a:xfrm>
        <a:prstGeom prst="rect">
          <a:avLst/>
        </a:prstGeom>
        <a:solidFill>
          <a:schemeClr val="accent2">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How would you evaluate them?</a:t>
          </a:r>
        </a:p>
      </dsp:txBody>
      <dsp:txXfrm>
        <a:off x="6142553" y="2202832"/>
        <a:ext cx="1550908" cy="775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DEF0F-171E-467E-806F-61EF09F41E04}">
      <dsp:nvSpPr>
        <dsp:cNvPr id="0" name=""/>
        <dsp:cNvSpPr/>
      </dsp:nvSpPr>
      <dsp:spPr>
        <a:xfrm>
          <a:off x="1731864" y="43921"/>
          <a:ext cx="2108228" cy="2108228"/>
        </a:xfrm>
        <a:prstGeom prst="ellipse">
          <a:avLst/>
        </a:prstGeom>
        <a:solidFill>
          <a:schemeClr val="accent2">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GB" sz="2600" b="1" kern="1200" noProof="0" dirty="0"/>
            <a:t>ecology</a:t>
          </a:r>
        </a:p>
      </dsp:txBody>
      <dsp:txXfrm>
        <a:off x="2012961" y="412861"/>
        <a:ext cx="1546034" cy="948702"/>
      </dsp:txXfrm>
    </dsp:sp>
    <dsp:sp modelId="{5E0CAA70-A7F5-450D-8CE3-D2375FFD1B3B}">
      <dsp:nvSpPr>
        <dsp:cNvPr id="0" name=""/>
        <dsp:cNvSpPr/>
      </dsp:nvSpPr>
      <dsp:spPr>
        <a:xfrm>
          <a:off x="2455141" y="1371325"/>
          <a:ext cx="2108228" cy="2108228"/>
        </a:xfrm>
        <a:prstGeom prst="ellipse">
          <a:avLst/>
        </a:prstGeom>
        <a:solidFill>
          <a:schemeClr val="accent2">
            <a:shade val="80000"/>
            <a:alpha val="50000"/>
            <a:hueOff val="-240708"/>
            <a:satOff val="5083"/>
            <a:lumOff val="1354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de-DE" sz="2600" b="1" kern="1200" dirty="0"/>
            <a:t>social </a:t>
          </a:r>
          <a:r>
            <a:rPr lang="de-DE" sz="2600" b="1" kern="1200" dirty="0" err="1"/>
            <a:t>affairs</a:t>
          </a:r>
          <a:endParaRPr lang="de-DE" sz="2600" b="1" kern="1200" dirty="0"/>
        </a:p>
      </dsp:txBody>
      <dsp:txXfrm>
        <a:off x="3099907" y="1915950"/>
        <a:ext cx="1264937" cy="1159525"/>
      </dsp:txXfrm>
    </dsp:sp>
    <dsp:sp modelId="{9D0FC449-AC7F-4F76-A377-6048C2BD3912}">
      <dsp:nvSpPr>
        <dsp:cNvPr id="0" name=""/>
        <dsp:cNvSpPr/>
      </dsp:nvSpPr>
      <dsp:spPr>
        <a:xfrm>
          <a:off x="971145" y="1361564"/>
          <a:ext cx="2108228" cy="2108228"/>
        </a:xfrm>
        <a:prstGeom prst="ellipse">
          <a:avLst/>
        </a:prstGeom>
        <a:solidFill>
          <a:schemeClr val="accent2">
            <a:shade val="80000"/>
            <a:alpha val="50000"/>
            <a:hueOff val="-481415"/>
            <a:satOff val="10166"/>
            <a:lumOff val="2708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de-DE" sz="2600" b="1" kern="1200" dirty="0" err="1"/>
            <a:t>economy</a:t>
          </a:r>
          <a:endParaRPr lang="de-DE" sz="2600" b="1" kern="1200" dirty="0"/>
        </a:p>
      </dsp:txBody>
      <dsp:txXfrm>
        <a:off x="1169670" y="1906189"/>
        <a:ext cx="1264937" cy="11595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iframe%20width=%221280%22%20height=%22720%22%20src=%22https:/www.youtube.com/embed/ahH_P_5yVSo%22%20frameborder=%220%22%20allow=%22accelerometer;%20autoplay;%20clipboard-write;%20encrypted-media;%20gyroscope;%20picture-in-picture%22%20allowfullscreen%3e%3c/iframe" TargetMode="External"/><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hyperlink" Target="source:%20Mason%20M.%20(2015).%20What%20Is%20Sustainability%20and%20Why%20Is%20It%20Important?,%20EnvironmentalScience.org,%20via%20https://www.environmentalscience.org/sustainability,%20access:%2028.10.2020"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Hg_tEWqB--s?feature=oembed" TargetMode="Externa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hyperlink" Target="https://www.youtube.com/watch?v=Hg_tEWqB--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31692"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1.5 </a:t>
            </a:r>
            <a:r>
              <a:rPr lang="en-GB" sz="4400" b="1" dirty="0">
                <a:cs typeface="Arial" panose="020B0604020202020204" pitchFamily="34" charset="0"/>
              </a:rPr>
              <a:t>Ethical and sustainable thinking</a:t>
            </a:r>
            <a:r>
              <a:rPr lang="en-GB" sz="4400" b="1" dirty="0"/>
              <a:t> </a:t>
            </a:r>
          </a:p>
          <a:p>
            <a:pPr algn="ctr"/>
            <a:endParaRPr lang="en-GB" sz="1600" b="1" dirty="0"/>
          </a:p>
          <a:p>
            <a:pPr algn="ctr"/>
            <a:r>
              <a:rPr lang="en-GB" sz="4400" b="1" dirty="0"/>
              <a:t>1.5.A Behave ethically</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4188"/>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296167"/>
            <a:ext cx="1755570" cy="398758"/>
          </a:xfrm>
          <a:prstGeom prst="rect">
            <a:avLst/>
          </a:prstGeom>
        </p:spPr>
      </p:pic>
      <p:sp>
        <p:nvSpPr>
          <p:cNvPr id="12" name="CasellaDiTesto 17"/>
          <p:cNvSpPr txBox="1"/>
          <p:nvPr/>
        </p:nvSpPr>
        <p:spPr>
          <a:xfrm>
            <a:off x="7255047" y="6143075"/>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09229"/>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de-DE" sz="4800" b="1" dirty="0">
                <a:cs typeface="Arial" panose="020B0604020202020204" pitchFamily="34" charset="0"/>
              </a:rPr>
              <a:t>A Moral-Rights Approach</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4927419" cy="2062103"/>
          </a:xfrm>
          <a:prstGeom prst="rect">
            <a:avLst/>
          </a:prstGeom>
          <a:noFill/>
        </p:spPr>
        <p:txBody>
          <a:bodyPr wrap="square" rtlCol="0">
            <a:spAutoFit/>
          </a:bodyPr>
          <a:lstStyle/>
          <a:p>
            <a:pPr algn="just"/>
            <a:r>
              <a:rPr lang="en-GB" sz="3200" dirty="0">
                <a:cs typeface="Arial" panose="020B0604020202020204" pitchFamily="34" charset="0"/>
              </a:rPr>
              <a:t>Ethical decisions are those that best maintain the fundamental rights of the people affected by them.</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5">
            <a:extLst>
              <a:ext uri="{FF2B5EF4-FFF2-40B4-BE49-F238E27FC236}">
                <a16:creationId xmlns:a16="http://schemas.microsoft.com/office/drawing/2014/main" xmlns="" id="{3B1BF0F4-3050-4492-B56E-2EA0927A1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956" y="968111"/>
            <a:ext cx="6008965" cy="5210632"/>
          </a:xfrm>
          <a:prstGeom prst="rect">
            <a:avLst/>
          </a:prstGeom>
        </p:spPr>
      </p:pic>
      <p:sp>
        <p:nvSpPr>
          <p:cNvPr id="9" name="Textfeld 1">
            <a:extLst>
              <a:ext uri="{FF2B5EF4-FFF2-40B4-BE49-F238E27FC236}">
                <a16:creationId xmlns:a16="http://schemas.microsoft.com/office/drawing/2014/main" xmlns="" id="{5F64186F-D84D-49EC-BB15-164E42376F7B}"/>
              </a:ext>
            </a:extLst>
          </p:cNvPr>
          <p:cNvSpPr txBox="1"/>
          <p:nvPr/>
        </p:nvSpPr>
        <p:spPr>
          <a:xfrm>
            <a:off x="452658" y="5347746"/>
            <a:ext cx="4797163"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026943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A Justice/Fairness Approach</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2" y="1460139"/>
            <a:ext cx="5456056" cy="3046988"/>
          </a:xfrm>
          <a:prstGeom prst="rect">
            <a:avLst/>
          </a:prstGeom>
          <a:noFill/>
        </p:spPr>
        <p:txBody>
          <a:bodyPr wrap="square" rtlCol="0">
            <a:spAutoFit/>
          </a:bodyPr>
          <a:lstStyle/>
          <a:p>
            <a:pPr lvl="0" algn="just"/>
            <a:r>
              <a:rPr lang="en-GB" sz="2400" dirty="0">
                <a:cs typeface="Arial" panose="020B0604020202020204" pitchFamily="34" charset="0"/>
              </a:rPr>
              <a:t>Ethical decisions must be based on standards of equity, fairness and impartiality. Three types of justice: 	</a:t>
            </a:r>
          </a:p>
          <a:p>
            <a:pPr marL="342900" lvl="0" indent="-342900" algn="just">
              <a:buAutoNum type="arabicPeriod"/>
            </a:pPr>
            <a:r>
              <a:rPr lang="en-GB" sz="2400" b="1" dirty="0">
                <a:cs typeface="Arial" panose="020B0604020202020204" pitchFamily="34" charset="0"/>
              </a:rPr>
              <a:t>Distributive</a:t>
            </a:r>
            <a:r>
              <a:rPr lang="en-GB" sz="2400" dirty="0">
                <a:cs typeface="Arial" panose="020B0604020202020204" pitchFamily="34" charset="0"/>
              </a:rPr>
              <a:t>: treatment for proper reasons</a:t>
            </a:r>
          </a:p>
          <a:p>
            <a:pPr marL="342900" lvl="0" indent="-342900" algn="just">
              <a:buAutoNum type="arabicPeriod"/>
            </a:pPr>
            <a:r>
              <a:rPr lang="en-GB" sz="2400" b="1" dirty="0">
                <a:cs typeface="Arial" panose="020B0604020202020204" pitchFamily="34" charset="0"/>
              </a:rPr>
              <a:t>Procedural</a:t>
            </a:r>
            <a:r>
              <a:rPr lang="en-GB" sz="2400" dirty="0">
                <a:cs typeface="Arial" panose="020B0604020202020204" pitchFamily="34" charset="0"/>
              </a:rPr>
              <a:t>: rules clearly stated and applied</a:t>
            </a:r>
          </a:p>
          <a:p>
            <a:pPr marL="342900" lvl="0" indent="-342900" algn="just">
              <a:buAutoNum type="arabicPeriod"/>
            </a:pPr>
            <a:r>
              <a:rPr lang="en-GB" sz="2400" b="1" dirty="0">
                <a:cs typeface="Arial" panose="020B0604020202020204" pitchFamily="34" charset="0"/>
              </a:rPr>
              <a:t>Compensatory</a:t>
            </a:r>
            <a:r>
              <a:rPr lang="en-GB" sz="2400" dirty="0">
                <a:cs typeface="Arial" panose="020B0604020202020204" pitchFamily="34" charset="0"/>
              </a:rPr>
              <a:t>: compensated fairly</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4">
            <a:extLst>
              <a:ext uri="{FF2B5EF4-FFF2-40B4-BE49-F238E27FC236}">
                <a16:creationId xmlns:a16="http://schemas.microsoft.com/office/drawing/2014/main" xmlns="" id="{8A83FDA9-75B9-4DC7-A7B5-00130193A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809" y="1050354"/>
            <a:ext cx="5858362" cy="4757292"/>
          </a:xfrm>
          <a:prstGeom prst="rect">
            <a:avLst/>
          </a:prstGeom>
        </p:spPr>
      </p:pic>
      <p:sp>
        <p:nvSpPr>
          <p:cNvPr id="9" name="Textfeld 1">
            <a:extLst>
              <a:ext uri="{FF2B5EF4-FFF2-40B4-BE49-F238E27FC236}">
                <a16:creationId xmlns:a16="http://schemas.microsoft.com/office/drawing/2014/main" xmlns="" id="{6EED63F9-D8F3-433E-A2A5-DBB81E98BC0D}"/>
              </a:ext>
            </a:extLst>
          </p:cNvPr>
          <p:cNvSpPr txBox="1"/>
          <p:nvPr/>
        </p:nvSpPr>
        <p:spPr>
          <a:xfrm>
            <a:off x="88328" y="4976649"/>
            <a:ext cx="6054463"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81425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de-DE" sz="4800" b="1" dirty="0">
                <a:cs typeface="Arial" panose="020B0604020202020204" pitchFamily="34" charset="0"/>
              </a:rPr>
              <a:t>A </a:t>
            </a:r>
            <a:r>
              <a:rPr lang="en-GB" sz="4800" b="1" dirty="0">
                <a:cs typeface="Arial" panose="020B0604020202020204" pitchFamily="34" charset="0"/>
              </a:rPr>
              <a:t>Virtue</a:t>
            </a:r>
            <a:r>
              <a:rPr lang="de-DE" sz="4800" b="1" dirty="0">
                <a:cs typeface="Arial" panose="020B0604020202020204" pitchFamily="34" charset="0"/>
              </a:rPr>
              <a:t> Approach</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5470344" cy="3277820"/>
          </a:xfrm>
          <a:prstGeom prst="rect">
            <a:avLst/>
          </a:prstGeom>
          <a:noFill/>
        </p:spPr>
        <p:txBody>
          <a:bodyPr wrap="square" rtlCol="0">
            <a:spAutoFit/>
          </a:bodyPr>
          <a:lstStyle/>
          <a:p>
            <a:pPr marL="285750" indent="-285750" algn="just">
              <a:buFont typeface="Arial" panose="020B0604020202020204" pitchFamily="34" charset="0"/>
              <a:buChar char="•"/>
            </a:pPr>
            <a:r>
              <a:rPr lang="de-DE" sz="2300" dirty="0">
                <a:cs typeface="Arial" panose="020B0604020202020204" pitchFamily="34" charset="0"/>
              </a:rPr>
              <a:t>T</a:t>
            </a:r>
            <a:r>
              <a:rPr lang="en-US" sz="2300" dirty="0">
                <a:cs typeface="Arial" panose="020B0604020202020204" pitchFamily="34" charset="0"/>
              </a:rPr>
              <a:t>he virtue approach assumes that there are certain ideals/virtues (e.g. honesty, courage, compassion, generosity, fidelity, integrity, fairness, self-control, and prudence) toward which we should strive, which provide for the full development of our humanity</a:t>
            </a:r>
          </a:p>
          <a:p>
            <a:pPr marL="285750" indent="-285750" algn="just">
              <a:buFont typeface="Arial" panose="020B0604020202020204" pitchFamily="34" charset="0"/>
              <a:buChar char="•"/>
            </a:pPr>
            <a:endParaRPr lang="en-US" sz="2300" dirty="0">
              <a:cs typeface="Arial" panose="020B0604020202020204" pitchFamily="34" charset="0"/>
            </a:endParaRPr>
          </a:p>
          <a:p>
            <a:pPr marL="285750" indent="-285750" algn="just">
              <a:buFont typeface="Arial" panose="020B0604020202020204" pitchFamily="34" charset="0"/>
              <a:buChar char="•"/>
            </a:pPr>
            <a:r>
              <a:rPr lang="en-US" sz="2300" dirty="0">
                <a:cs typeface="Arial" panose="020B0604020202020204" pitchFamily="34" charset="0"/>
              </a:rPr>
              <a:t>The virtuous person is the ethical person</a:t>
            </a:r>
            <a:endParaRPr lang="de-DE" sz="23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5">
            <a:extLst>
              <a:ext uri="{FF2B5EF4-FFF2-40B4-BE49-F238E27FC236}">
                <a16:creationId xmlns:a16="http://schemas.microsoft.com/office/drawing/2014/main" xmlns="" id="{B6A87E5B-03B7-4A82-8459-AE5489275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91" y="1036137"/>
            <a:ext cx="5514930" cy="4774831"/>
          </a:xfrm>
          <a:prstGeom prst="rect">
            <a:avLst/>
          </a:prstGeom>
        </p:spPr>
      </p:pic>
      <p:sp>
        <p:nvSpPr>
          <p:cNvPr id="9" name="Textfeld 1">
            <a:extLst>
              <a:ext uri="{FF2B5EF4-FFF2-40B4-BE49-F238E27FC236}">
                <a16:creationId xmlns:a16="http://schemas.microsoft.com/office/drawing/2014/main" xmlns="" id="{1E17CB0B-E048-47BC-A09D-8037233A9335}"/>
              </a:ext>
            </a:extLst>
          </p:cNvPr>
          <p:cNvSpPr txBox="1"/>
          <p:nvPr/>
        </p:nvSpPr>
        <p:spPr>
          <a:xfrm>
            <a:off x="259079" y="4982362"/>
            <a:ext cx="5836921"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882210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The Dilemma scenarios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754874"/>
          </a:xfrm>
          <a:prstGeom prst="rect">
            <a:avLst/>
          </a:prstGeom>
          <a:noFill/>
        </p:spPr>
        <p:txBody>
          <a:bodyPr wrap="square" rtlCol="0">
            <a:spAutoFit/>
          </a:bodyPr>
          <a:lstStyle/>
          <a:p>
            <a:pPr algn="just"/>
            <a:r>
              <a:rPr lang="en-US" sz="2600" dirty="0">
                <a:cs typeface="Arial" panose="020B0604020202020204" pitchFamily="34" charset="0"/>
              </a:rPr>
              <a:t>Students can learn to think and act ethically and sustainably through dilemma scenarios by discussing about which decision they would choose. </a:t>
            </a:r>
          </a:p>
          <a:p>
            <a:pPr algn="just"/>
            <a:endParaRPr lang="en-US" sz="2600" dirty="0">
              <a:cs typeface="Arial" panose="020B0604020202020204" pitchFamily="34" charset="0"/>
            </a:endParaRPr>
          </a:p>
          <a:p>
            <a:pPr algn="just"/>
            <a:r>
              <a:rPr lang="en-US" sz="2600" dirty="0">
                <a:cs typeface="Arial" panose="020B0604020202020204" pitchFamily="34" charset="0"/>
              </a:rPr>
              <a:t>Dilemma scenarios help learners take into account all different parties affected by a decision: they work well in this context as they link real-life experiences of learners and ignite discussion. </a:t>
            </a:r>
            <a:endParaRPr lang="en-GB" sz="2800" dirty="0">
              <a:latin typeface="Arial" panose="020B0604020202020204" pitchFamily="34" charset="0"/>
              <a:cs typeface="Arial" panose="020B0604020202020204" pitchFamily="34" charset="0"/>
              <a:sym typeface="Wingdings" panose="05000000000000000000" pitchFamily="2" charset="2"/>
            </a:endParaRPr>
          </a:p>
          <a:p>
            <a:pPr algn="just"/>
            <a:endParaRPr lang="en-GB" sz="2800" dirty="0">
              <a:latin typeface="Arial" panose="020B0604020202020204" pitchFamily="34" charset="0"/>
              <a:cs typeface="Arial" panose="020B0604020202020204" pitchFamily="34" charset="0"/>
              <a:sym typeface="Wingdings" panose="05000000000000000000" pitchFamily="2" charset="2"/>
            </a:endParaRPr>
          </a:p>
          <a:p>
            <a:pPr algn="just"/>
            <a:r>
              <a:rPr lang="en-GB" sz="2800" dirty="0">
                <a:latin typeface="Arial" panose="020B0604020202020204" pitchFamily="34" charset="0"/>
                <a:cs typeface="Arial" panose="020B0604020202020204" pitchFamily="34" charset="0"/>
                <a:sym typeface="Wingdings" panose="05000000000000000000" pitchFamily="2" charset="2"/>
              </a:rPr>
              <a:t> 	Watch this video</a:t>
            </a:r>
            <a:endParaRPr lang="en-US" sz="2800" dirty="0">
              <a:latin typeface="Arial" panose="020B0604020202020204" pitchFamily="34" charset="0"/>
              <a:cs typeface="Arial" panose="020B0604020202020204" pitchFamily="34" charset="0"/>
            </a:endParaRPr>
          </a:p>
          <a:p>
            <a:pPr algn="just"/>
            <a:endParaRPr lang="en-GB"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2">
            <a:hlinkClick r:id="rId3" action="ppaction://hlinkfile"/>
            <a:extLst>
              <a:ext uri="{FF2B5EF4-FFF2-40B4-BE49-F238E27FC236}">
                <a16:creationId xmlns:a16="http://schemas.microsoft.com/office/drawing/2014/main" xmlns="" id="{E409F5F3-E7B1-40EB-94FD-E0CEB305D1E0}"/>
              </a:ext>
            </a:extLst>
          </p:cNvPr>
          <p:cNvPicPr>
            <a:picLocks noChangeAspect="1"/>
          </p:cNvPicPr>
          <p:nvPr/>
        </p:nvPicPr>
        <p:blipFill>
          <a:blip r:embed="rId4"/>
          <a:stretch>
            <a:fillRect/>
          </a:stretch>
        </p:blipFill>
        <p:spPr>
          <a:xfrm>
            <a:off x="4413292" y="3732306"/>
            <a:ext cx="3378477" cy="1837005"/>
          </a:xfrm>
          <a:prstGeom prst="rect">
            <a:avLst/>
          </a:prstGeom>
        </p:spPr>
      </p:pic>
      <p:sp>
        <p:nvSpPr>
          <p:cNvPr id="9" name="Textfeld 12">
            <a:extLst>
              <a:ext uri="{FF2B5EF4-FFF2-40B4-BE49-F238E27FC236}">
                <a16:creationId xmlns:a16="http://schemas.microsoft.com/office/drawing/2014/main" xmlns="" id="{BF185CB3-6740-4601-816B-FD9417DCEC01}"/>
              </a:ext>
            </a:extLst>
          </p:cNvPr>
          <p:cNvSpPr txBox="1"/>
          <p:nvPr/>
        </p:nvSpPr>
        <p:spPr>
          <a:xfrm>
            <a:off x="929639" y="5883393"/>
            <a:ext cx="10332721" cy="276999"/>
          </a:xfrm>
          <a:prstGeom prst="rect">
            <a:avLst/>
          </a:prstGeom>
          <a:noFill/>
        </p:spPr>
        <p:txBody>
          <a:bodyPr wrap="square">
            <a:spAutoFit/>
          </a:bodyPr>
          <a:lstStyle/>
          <a:p>
            <a:r>
              <a:rPr lang="es-ES" sz="1200" dirty="0">
                <a:effectLst/>
                <a:ea typeface="Calibri" panose="020F0502020204030204" pitchFamily="34" charset="0"/>
              </a:rPr>
              <a:t>Source: Global Ethics Inc. (2019). </a:t>
            </a:r>
            <a:r>
              <a:rPr lang="en-GB" sz="1200" dirty="0">
                <a:effectLst/>
                <a:ea typeface="Calibri" panose="020F0502020204030204" pitchFamily="34" charset="0"/>
              </a:rPr>
              <a:t>Business Ethical Dilemmas and Stakeholders [video], via https://www.youtube.com/watch?v=ahH_P_5yVSo, access: 28.10.2020</a:t>
            </a:r>
            <a:endParaRPr lang="de-DE" sz="1200" dirty="0"/>
          </a:p>
        </p:txBody>
      </p:sp>
      <p:pic>
        <p:nvPicPr>
          <p:cNvPr id="16" name="Immagine 15">
            <a:extLst>
              <a:ext uri="{FF2B5EF4-FFF2-40B4-BE49-F238E27FC236}">
                <a16:creationId xmlns:a16="http://schemas.microsoft.com/office/drawing/2014/main" xmlns="" id="{2591CE10-A1C9-4D91-8913-A1477B37658F}"/>
              </a:ext>
            </a:extLst>
          </p:cNvPr>
          <p:cNvPicPr>
            <a:picLocks noChangeAspect="1"/>
          </p:cNvPicPr>
          <p:nvPr/>
        </p:nvPicPr>
        <p:blipFill>
          <a:blip r:embed="rId5"/>
          <a:stretch>
            <a:fillRect/>
          </a:stretch>
        </p:blipFill>
        <p:spPr>
          <a:xfrm>
            <a:off x="748327" y="4331923"/>
            <a:ext cx="508494" cy="423865"/>
          </a:xfrm>
          <a:prstGeom prst="rect">
            <a:avLst/>
          </a:prstGeom>
        </p:spPr>
      </p:pic>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71846" y="6301315"/>
            <a:ext cx="1755570" cy="398758"/>
          </a:xfrm>
          <a:prstGeom prst="rect">
            <a:avLst/>
          </a:prstGeom>
        </p:spPr>
      </p:pic>
      <p:sp>
        <p:nvSpPr>
          <p:cNvPr id="19"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0" name="Immagin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607679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Exercise: Dilemma Scenarios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92443"/>
          </a:xfrm>
          <a:prstGeom prst="rect">
            <a:avLst/>
          </a:prstGeom>
          <a:noFill/>
        </p:spPr>
        <p:txBody>
          <a:bodyPr wrap="square" rtlCol="0">
            <a:spAutoFit/>
          </a:bodyPr>
          <a:lstStyle/>
          <a:p>
            <a:pPr algn="just"/>
            <a:r>
              <a:rPr lang="en-GB" sz="2600" dirty="0">
                <a:cs typeface="Arial" panose="020B0604020202020204" pitchFamily="34" charset="0"/>
              </a:rPr>
              <a:t>Please read the following three ethical dilemma scenarios and go on to next slide:</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2">
            <a:extLst>
              <a:ext uri="{FF2B5EF4-FFF2-40B4-BE49-F238E27FC236}">
                <a16:creationId xmlns:a16="http://schemas.microsoft.com/office/drawing/2014/main" xmlns="" id="{551653A7-49CF-4DAA-B7CC-B18B3561D706}"/>
              </a:ext>
            </a:extLst>
          </p:cNvPr>
          <p:cNvGraphicFramePr/>
          <p:nvPr>
            <p:extLst>
              <p:ext uri="{D42A27DB-BD31-4B8C-83A1-F6EECF244321}">
                <p14:modId xmlns:p14="http://schemas.microsoft.com/office/powerpoint/2010/main" val="2690774074"/>
              </p:ext>
            </p:extLst>
          </p:nvPr>
        </p:nvGraphicFramePr>
        <p:xfrm>
          <a:off x="1002574" y="1952582"/>
          <a:ext cx="10141676" cy="516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89778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Following…</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55093"/>
          </a:xfrm>
          <a:prstGeom prst="rect">
            <a:avLst/>
          </a:prstGeom>
          <a:noFill/>
        </p:spPr>
        <p:txBody>
          <a:bodyPr wrap="square" rtlCol="0">
            <a:spAutoFit/>
          </a:bodyPr>
          <a:lstStyle/>
          <a:p>
            <a:pPr algn="just"/>
            <a:r>
              <a:rPr lang="en-GB" sz="2600" dirty="0">
                <a:cs typeface="Arial" panose="020B0604020202020204" pitchFamily="34" charset="0"/>
              </a:rPr>
              <a:t>Most ethical Dilemmas involve a conflict between the needs of a part and the whole, between the company interests and the society as a whole.</a:t>
            </a:r>
          </a:p>
          <a:p>
            <a:pPr algn="just"/>
            <a:endParaRPr lang="en-GB" sz="2600" dirty="0">
              <a:cs typeface="Arial" panose="020B0604020202020204" pitchFamily="34" charset="0"/>
            </a:endParaRPr>
          </a:p>
          <a:p>
            <a:pPr algn="just"/>
            <a:r>
              <a:rPr lang="en-GB" sz="2600" b="1" dirty="0">
                <a:cs typeface="Arial" panose="020B0604020202020204" pitchFamily="34" charset="0"/>
              </a:rPr>
              <a:t>TASK 1: </a:t>
            </a:r>
            <a:r>
              <a:rPr lang="en-GB" sz="2600" dirty="0">
                <a:cs typeface="Arial" panose="020B0604020202020204" pitchFamily="34" charset="0"/>
              </a:rPr>
              <a:t>Discuss one of the ethical dilemmas last page. How</a:t>
            </a:r>
            <a:r>
              <a:rPr lang="en-US" sz="2600" dirty="0">
                <a:cs typeface="Arial" panose="020B0604020202020204" pitchFamily="34" charset="0"/>
              </a:rPr>
              <a:t> would you decide? Ask yourselves the five questions when trying to resolve a moral issue:</a:t>
            </a:r>
          </a:p>
          <a:p>
            <a:pPr algn="just"/>
            <a:endParaRPr lang="en-US" sz="2000" dirty="0">
              <a:cs typeface="Arial" panose="020B0604020202020204" pitchFamily="34" charset="0"/>
            </a:endParaRPr>
          </a:p>
          <a:p>
            <a:pPr marL="342900" indent="-342900" algn="just">
              <a:buFont typeface="+mj-lt"/>
              <a:buAutoNum type="arabicPeriod"/>
            </a:pPr>
            <a:r>
              <a:rPr lang="en-US" sz="2000" dirty="0">
                <a:cs typeface="Arial" panose="020B0604020202020204" pitchFamily="34" charset="0"/>
              </a:rPr>
              <a:t>What benefits and what harms will each course of action produce, and which alternative will lead to the best overall consequences?</a:t>
            </a:r>
          </a:p>
          <a:p>
            <a:pPr marL="342900" indent="-342900" algn="just">
              <a:buFont typeface="+mj-lt"/>
              <a:buAutoNum type="arabicPeriod"/>
            </a:pPr>
            <a:r>
              <a:rPr lang="en-US" sz="2000" dirty="0">
                <a:cs typeface="Arial" panose="020B0604020202020204" pitchFamily="34" charset="0"/>
              </a:rPr>
              <a:t>What moral rights do the affected parties have, and which course of action best respects those rights?</a:t>
            </a:r>
          </a:p>
          <a:p>
            <a:pPr marL="342900" indent="-342900" algn="just">
              <a:buFont typeface="+mj-lt"/>
              <a:buAutoNum type="arabicPeriod"/>
            </a:pPr>
            <a:r>
              <a:rPr lang="en-US" sz="2000" dirty="0">
                <a:cs typeface="Arial" panose="020B0604020202020204" pitchFamily="34" charset="0"/>
              </a:rPr>
              <a:t>Which course of action treats everyone the same, except where there is a morally justifiable reason not to, and does not show favoritism or discrimination?</a:t>
            </a:r>
          </a:p>
          <a:p>
            <a:pPr marL="342900" indent="-342900" algn="just">
              <a:buFont typeface="+mj-lt"/>
              <a:buAutoNum type="arabicPeriod"/>
            </a:pPr>
            <a:r>
              <a:rPr lang="en-US" sz="2000" dirty="0">
                <a:cs typeface="Arial" panose="020B0604020202020204" pitchFamily="34" charset="0"/>
              </a:rPr>
              <a:t>Which course of action advances the common good?</a:t>
            </a:r>
          </a:p>
          <a:p>
            <a:pPr marL="342900" indent="-342900" algn="just">
              <a:buFont typeface="+mj-lt"/>
              <a:buAutoNum type="arabicPeriod"/>
            </a:pPr>
            <a:r>
              <a:rPr lang="en-US" sz="2000" dirty="0">
                <a:cs typeface="Arial" panose="020B0604020202020204" pitchFamily="34" charset="0"/>
              </a:rPr>
              <a:t>Which course of action develops moral virtues?</a:t>
            </a:r>
            <a:endParaRPr lang="en-GB" sz="20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890217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Following…</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92443"/>
          </a:xfrm>
          <a:prstGeom prst="rect">
            <a:avLst/>
          </a:prstGeom>
          <a:noFill/>
        </p:spPr>
        <p:txBody>
          <a:bodyPr wrap="square" rtlCol="0">
            <a:spAutoFit/>
          </a:bodyPr>
          <a:lstStyle/>
          <a:p>
            <a:pPr algn="just"/>
            <a:r>
              <a:rPr lang="en-US" sz="2600" b="1" dirty="0">
                <a:cs typeface="Arial" panose="020B0604020202020204" pitchFamily="34" charset="0"/>
              </a:rPr>
              <a:t>TASK 2: </a:t>
            </a:r>
            <a:r>
              <a:rPr lang="en-US" sz="2600" dirty="0">
                <a:cs typeface="Arial" panose="020B0604020202020204" pitchFamily="34" charset="0"/>
              </a:rPr>
              <a:t>Check your decision with the following interview scheme:</a:t>
            </a:r>
            <a:endParaRPr lang="en-GB"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3">
            <a:extLst>
              <a:ext uri="{FF2B5EF4-FFF2-40B4-BE49-F238E27FC236}">
                <a16:creationId xmlns:a16="http://schemas.microsoft.com/office/drawing/2014/main" xmlns="" id="{333C611E-A5B9-4EDD-984A-E24816FDB9C3}"/>
              </a:ext>
            </a:extLst>
          </p:cNvPr>
          <p:cNvGraphicFramePr/>
          <p:nvPr>
            <p:extLst>
              <p:ext uri="{D42A27DB-BD31-4B8C-83A1-F6EECF244321}">
                <p14:modId xmlns:p14="http://schemas.microsoft.com/office/powerpoint/2010/main" val="1151943035"/>
              </p:ext>
            </p:extLst>
          </p:nvPr>
        </p:nvGraphicFramePr>
        <p:xfrm>
          <a:off x="2193286" y="2120957"/>
          <a:ext cx="7818489" cy="407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75301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1.5 </a:t>
            </a:r>
            <a:r>
              <a:rPr lang="en-GB" sz="4400" b="1" dirty="0">
                <a:cs typeface="Arial" panose="020B0604020202020204" pitchFamily="34" charset="0"/>
              </a:rPr>
              <a:t>Ethical and sustainable thinking</a:t>
            </a:r>
            <a:r>
              <a:rPr lang="en-GB" sz="4400" b="1" dirty="0"/>
              <a:t> </a:t>
            </a:r>
          </a:p>
          <a:p>
            <a:pPr algn="ctr"/>
            <a:endParaRPr lang="en-GB" sz="1600" b="1" dirty="0"/>
          </a:p>
          <a:p>
            <a:pPr algn="ctr"/>
            <a:r>
              <a:rPr lang="en-GB" sz="4400" b="1" dirty="0"/>
              <a:t>1.5.B </a:t>
            </a:r>
            <a:r>
              <a:rPr lang="en-GB" sz="4400" b="1" dirty="0">
                <a:cs typeface="Arial" panose="020B0604020202020204" pitchFamily="34" charset="0"/>
              </a:rPr>
              <a:t>Think sustainably</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2"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964973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Think sustainably: a definition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046988"/>
          </a:xfrm>
          <a:prstGeom prst="rect">
            <a:avLst/>
          </a:prstGeom>
          <a:noFill/>
        </p:spPr>
        <p:txBody>
          <a:bodyPr wrap="square" rtlCol="0">
            <a:spAutoFit/>
          </a:bodyPr>
          <a:lstStyle/>
          <a:p>
            <a:pPr algn="just"/>
            <a:r>
              <a:rPr lang="en-GB" sz="3200" u="sng" dirty="0">
                <a:cs typeface="Arial" panose="020B0604020202020204" pitchFamily="34" charset="0"/>
              </a:rPr>
              <a:t>Sustainability</a:t>
            </a:r>
            <a:r>
              <a:rPr lang="en-GB" sz="3200" dirty="0">
                <a:cs typeface="Arial" panose="020B0604020202020204" pitchFamily="34" charset="0"/>
              </a:rPr>
              <a:t> is the </a:t>
            </a:r>
            <a:r>
              <a:rPr lang="en-US" sz="3200" dirty="0">
                <a:cs typeface="Arial" panose="020B0604020202020204" pitchFamily="34" charset="0"/>
              </a:rPr>
              <a:t>avoidance of the depletion of natural resources in order to maintain an ecological balance.</a:t>
            </a:r>
          </a:p>
          <a:p>
            <a:pPr algn="just"/>
            <a:endParaRPr lang="en-US" sz="3200" dirty="0">
              <a:cs typeface="Arial" panose="020B0604020202020204" pitchFamily="34" charset="0"/>
            </a:endParaRPr>
          </a:p>
          <a:p>
            <a:pPr algn="just"/>
            <a:r>
              <a:rPr lang="en-US" sz="3200" u="sng" dirty="0">
                <a:cs typeface="Arial" panose="020B0604020202020204" pitchFamily="34" charset="0"/>
                <a:sym typeface="Wingdings" panose="05000000000000000000" pitchFamily="2" charset="2"/>
              </a:rPr>
              <a:t>Think sustainably</a:t>
            </a:r>
            <a:r>
              <a:rPr lang="en-US" sz="3200" dirty="0">
                <a:cs typeface="Arial" panose="020B0604020202020204" pitchFamily="34" charset="0"/>
                <a:sym typeface="Wingdings" panose="05000000000000000000" pitchFamily="2" charset="2"/>
              </a:rPr>
              <a:t> means reflecting on how sustainable </a:t>
            </a:r>
            <a:r>
              <a:rPr lang="en-US" sz="3200" b="1" dirty="0">
                <a:cs typeface="Arial" panose="020B0604020202020204" pitchFamily="34" charset="0"/>
                <a:sym typeface="Wingdings" panose="05000000000000000000" pitchFamily="2" charset="2"/>
              </a:rPr>
              <a:t>long-term</a:t>
            </a:r>
            <a:r>
              <a:rPr lang="en-US" sz="3200" dirty="0">
                <a:cs typeface="Arial" panose="020B0604020202020204" pitchFamily="34" charset="0"/>
                <a:sym typeface="Wingdings" panose="05000000000000000000" pitchFamily="2" charset="2"/>
              </a:rPr>
              <a:t> social, cultural and economic goals are and what approach should be taken to achieve the greatest possible sustainability.</a:t>
            </a:r>
            <a:endParaRPr lang="en-GB" sz="4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4">
            <a:extLst>
              <a:ext uri="{FF2B5EF4-FFF2-40B4-BE49-F238E27FC236}">
                <a16:creationId xmlns:a16="http://schemas.microsoft.com/office/drawing/2014/main" xmlns="" id="{6B22141C-F0AF-455A-86DD-EEC8C2005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0461" y="4437164"/>
            <a:ext cx="1911077" cy="1911077"/>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788074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Think sustainably: why it matters?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693319"/>
          </a:xfrm>
          <a:prstGeom prst="rect">
            <a:avLst/>
          </a:prstGeom>
          <a:noFill/>
        </p:spPr>
        <p:txBody>
          <a:bodyPr wrap="square" rtlCol="0">
            <a:spAutoFit/>
          </a:bodyPr>
          <a:lstStyle/>
          <a:p>
            <a:pPr marL="285750" indent="-285750" algn="just">
              <a:buFont typeface="Arial" panose="020B0604020202020204" pitchFamily="34" charset="0"/>
              <a:buChar char="•"/>
            </a:pPr>
            <a:r>
              <a:rPr lang="en-US" sz="2600" dirty="0">
                <a:cs typeface="Arial" panose="020B0604020202020204" pitchFamily="34" charset="0"/>
              </a:rPr>
              <a:t>Climate change, the destruction of biodiversity, the hole in the ozone layer, overfishing of the oceans are just some of the </a:t>
            </a:r>
            <a:r>
              <a:rPr lang="en-US" sz="2600" b="1" dirty="0">
                <a:cs typeface="Arial" panose="020B0604020202020204" pitchFamily="34" charset="0"/>
              </a:rPr>
              <a:t>consequences of human activity </a:t>
            </a:r>
            <a:r>
              <a:rPr lang="en-US" sz="2600" dirty="0">
                <a:cs typeface="Arial" panose="020B0604020202020204" pitchFamily="34" charset="0"/>
              </a:rPr>
              <a:t>that must be countered by sustainable thinking and development. </a:t>
            </a:r>
            <a:r>
              <a:rPr lang="en-US" sz="2600" dirty="0">
                <a:cs typeface="Arial" panose="020B0604020202020204" pitchFamily="34" charset="0"/>
                <a:sym typeface="Wingdings" panose="05000000000000000000" pitchFamily="2" charset="2"/>
              </a:rPr>
              <a:t>Therefore, </a:t>
            </a:r>
            <a:r>
              <a:rPr lang="en-US" sz="2600" dirty="0">
                <a:cs typeface="Arial" panose="020B0604020202020204" pitchFamily="34" charset="0"/>
              </a:rPr>
              <a:t>sustainable development is probably the most important issue for civil society in the 21st century. </a:t>
            </a:r>
          </a:p>
          <a:p>
            <a:pPr algn="just"/>
            <a:endParaRPr lang="en-US" sz="2600" dirty="0">
              <a:cs typeface="Arial" panose="020B0604020202020204" pitchFamily="34" charset="0"/>
            </a:endParaRPr>
          </a:p>
          <a:p>
            <a:pPr marL="285750" indent="-285750" algn="just">
              <a:buFont typeface="Arial" panose="020B0604020202020204" pitchFamily="34" charset="0"/>
              <a:buChar char="•"/>
            </a:pPr>
            <a:r>
              <a:rPr lang="en-US" sz="2600" dirty="0">
                <a:cs typeface="Arial" panose="020B0604020202020204" pitchFamily="34" charset="0"/>
              </a:rPr>
              <a:t>Acting in accordance with the principle of sustainability aims to </a:t>
            </a:r>
            <a:r>
              <a:rPr lang="en-US" sz="2600" b="1" dirty="0">
                <a:cs typeface="Arial" panose="020B0604020202020204" pitchFamily="34" charset="0"/>
              </a:rPr>
              <a:t>use resources </a:t>
            </a:r>
            <a:r>
              <a:rPr lang="en-US" sz="2600" dirty="0">
                <a:cs typeface="Arial" panose="020B0604020202020204" pitchFamily="34" charset="0"/>
              </a:rPr>
              <a:t>in such a way that the </a:t>
            </a:r>
            <a:r>
              <a:rPr lang="en-US" sz="2600" b="1" dirty="0">
                <a:cs typeface="Arial" panose="020B0604020202020204" pitchFamily="34" charset="0"/>
              </a:rPr>
              <a:t>environment can regenerate itself </a:t>
            </a:r>
            <a:r>
              <a:rPr lang="en-US" sz="2600" dirty="0">
                <a:cs typeface="Arial" panose="020B0604020202020204" pitchFamily="34" charset="0"/>
              </a:rPr>
              <a:t>as naturally as possible and the world society is shaped in a way that is worth living</a:t>
            </a:r>
            <a:r>
              <a:rPr lang="en-GB" sz="2600" dirty="0">
                <a:cs typeface="Arial" panose="020B0604020202020204"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6" name="Textfeld 1">
            <a:extLst>
              <a:ext uri="{FF2B5EF4-FFF2-40B4-BE49-F238E27FC236}">
                <a16:creationId xmlns:a16="http://schemas.microsoft.com/office/drawing/2014/main" xmlns="" id="{6526E517-B6C1-4888-BE23-189AFA2574CC}"/>
              </a:ext>
            </a:extLst>
          </p:cNvPr>
          <p:cNvSpPr txBox="1"/>
          <p:nvPr/>
        </p:nvSpPr>
        <p:spPr>
          <a:xfrm>
            <a:off x="1195251" y="5372387"/>
            <a:ext cx="10094781" cy="784830"/>
          </a:xfrm>
          <a:prstGeom prst="rect">
            <a:avLst/>
          </a:prstGeom>
          <a:noFill/>
        </p:spPr>
        <p:txBody>
          <a:bodyPr wrap="square">
            <a:spAutoFit/>
          </a:bodyPr>
          <a:lstStyle/>
          <a:p>
            <a:r>
              <a:rPr lang="es-ES" sz="1500" dirty="0">
                <a:effectLst/>
                <a:ea typeface="Calibri" panose="020F0502020204030204" pitchFamily="34" charset="0"/>
              </a:rPr>
              <a:t>Source: </a:t>
            </a:r>
            <a:r>
              <a:rPr lang="de-DE" sz="1500" dirty="0">
                <a:effectLst/>
                <a:ea typeface="Calibri" panose="020F0502020204030204" pitchFamily="34" charset="0"/>
              </a:rPr>
              <a:t>Grünberg-</a:t>
            </a:r>
            <a:r>
              <a:rPr lang="de-DE" sz="1500" dirty="0" err="1">
                <a:effectLst/>
                <a:ea typeface="Calibri" panose="020F0502020204030204" pitchFamily="34" charset="0"/>
              </a:rPr>
              <a:t>Bochard</a:t>
            </a:r>
            <a:r>
              <a:rPr lang="de-DE" sz="1500" dirty="0">
                <a:effectLst/>
                <a:ea typeface="Calibri" panose="020F0502020204030204" pitchFamily="34" charset="0"/>
              </a:rPr>
              <a:t> J., Schaltegger S. (2014) Zukunftsstrategie Nachhaltiges Unternehmertum. In: von Müller C., </a:t>
            </a:r>
            <a:r>
              <a:rPr lang="de-DE" sz="1500" dirty="0" err="1">
                <a:effectLst/>
                <a:ea typeface="Calibri" panose="020F0502020204030204" pitchFamily="34" charset="0"/>
              </a:rPr>
              <a:t>Zinth</a:t>
            </a:r>
            <a:r>
              <a:rPr lang="de-DE" sz="1500" dirty="0">
                <a:effectLst/>
                <a:ea typeface="Calibri" panose="020F0502020204030204" pitchFamily="34" charset="0"/>
              </a:rPr>
              <a:t> CP. (</a:t>
            </a:r>
            <a:r>
              <a:rPr lang="de-DE" sz="1500" dirty="0" err="1">
                <a:effectLst/>
                <a:ea typeface="Calibri" panose="020F0502020204030204" pitchFamily="34" charset="0"/>
              </a:rPr>
              <a:t>eds</a:t>
            </a:r>
            <a:r>
              <a:rPr lang="de-DE" sz="1500" dirty="0">
                <a:effectLst/>
                <a:ea typeface="Calibri" panose="020F0502020204030204" pitchFamily="34" charset="0"/>
              </a:rPr>
              <a:t>) Managementperspektiven für die Zivilgesellschaft des 21. Jahrhunderts. Springer Gabler, Wiesbaden. https://doi.org/10.1007/978-3-658-02523-6_8, </a:t>
            </a:r>
            <a:r>
              <a:rPr lang="de-DE" sz="1500" dirty="0" err="1">
                <a:effectLst/>
                <a:ea typeface="Calibri" panose="020F0502020204030204" pitchFamily="34" charset="0"/>
              </a:rPr>
              <a:t>access</a:t>
            </a:r>
            <a:r>
              <a:rPr lang="de-DE" sz="1500" dirty="0">
                <a:effectLst/>
                <a:ea typeface="Calibri" panose="020F0502020204030204" pitchFamily="34" charset="0"/>
              </a:rPr>
              <a:t>: 30.10.2020</a:t>
            </a:r>
            <a:endParaRPr lang="de-DE" sz="1500"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1119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Introduction</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247317"/>
          </a:xfrm>
          <a:prstGeom prst="rect">
            <a:avLst/>
          </a:prstGeom>
          <a:noFill/>
        </p:spPr>
        <p:txBody>
          <a:bodyPr wrap="square" rtlCol="0">
            <a:spAutoFit/>
          </a:bodyPr>
          <a:lstStyle/>
          <a:p>
            <a:pPr algn="just"/>
            <a:r>
              <a:rPr lang="en-US" sz="3000" dirty="0"/>
              <a:t>To be able to think ethical and sustainable means to assess the consequences and impact of ideas, opportunities and actions. </a:t>
            </a:r>
          </a:p>
          <a:p>
            <a:pPr algn="just"/>
            <a:endParaRPr lang="en-US" sz="3000" dirty="0"/>
          </a:p>
          <a:p>
            <a:pPr algn="just"/>
            <a:r>
              <a:rPr lang="en-US" sz="3000" dirty="0"/>
              <a:t>Ethical and sustainable thinking is a </a:t>
            </a:r>
            <a:r>
              <a:rPr lang="en-US" sz="3000" b="1" dirty="0"/>
              <a:t>matter of the attitudes, behaviors, values and mindset </a:t>
            </a:r>
            <a:r>
              <a:rPr lang="en-US" sz="3000" dirty="0"/>
              <a:t>that an entrepreneur should have to take ethical decisions as well as act and think sustainably. </a:t>
            </a:r>
          </a:p>
          <a:p>
            <a:pPr algn="just"/>
            <a:endParaRPr lang="en-US" sz="3000" dirty="0"/>
          </a:p>
          <a:p>
            <a:pPr algn="just"/>
            <a:r>
              <a:rPr lang="en-US" sz="3000" dirty="0"/>
              <a:t>Typically, an ethically and sustainably thinking entrepreneur does </a:t>
            </a:r>
            <a:r>
              <a:rPr lang="en-US" sz="3000" b="1" dirty="0"/>
              <a:t>not </a:t>
            </a:r>
            <a:r>
              <a:rPr lang="en-US" sz="3000" dirty="0"/>
              <a:t>just have profit but also the people and planet in mind.</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cs typeface="Arial" panose="020B0604020202020204" pitchFamily="34" charset="0"/>
              </a:rPr>
              <a:t>Sustainability as a guideline</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815882"/>
          </a:xfrm>
          <a:prstGeom prst="rect">
            <a:avLst/>
          </a:prstGeom>
          <a:noFill/>
        </p:spPr>
        <p:txBody>
          <a:bodyPr wrap="square" rtlCol="0">
            <a:spAutoFit/>
          </a:bodyPr>
          <a:lstStyle/>
          <a:p>
            <a:pPr algn="just"/>
            <a:r>
              <a:rPr lang="en-US" sz="2800" dirty="0">
                <a:solidFill>
                  <a:prstClr val="black"/>
                </a:solidFill>
                <a:cs typeface="Arial" panose="020B0604020202020204" pitchFamily="34" charset="0"/>
                <a:sym typeface="Wingdings" panose="05000000000000000000" pitchFamily="2" charset="2"/>
              </a:rPr>
              <a:t>Similar as an ethical decision making, sustainability-oriented entrepreneurs </a:t>
            </a:r>
            <a:r>
              <a:rPr lang="en-US" sz="2800" b="1" dirty="0">
                <a:solidFill>
                  <a:prstClr val="black"/>
                </a:solidFill>
                <a:cs typeface="Arial" panose="020B0604020202020204" pitchFamily="34" charset="0"/>
                <a:sym typeface="Wingdings" panose="05000000000000000000" pitchFamily="2" charset="2"/>
              </a:rPr>
              <a:t>assess the consequences of ideas </a:t>
            </a:r>
            <a:r>
              <a:rPr lang="en-US" sz="2800" dirty="0">
                <a:solidFill>
                  <a:prstClr val="black"/>
                </a:solidFill>
                <a:cs typeface="Arial" panose="020B0604020202020204" pitchFamily="34" charset="0"/>
                <a:sym typeface="Wingdings" panose="05000000000000000000" pitchFamily="2" charset="2"/>
              </a:rPr>
              <a:t>that bring value and the effect of entrepreneurial action on the </a:t>
            </a:r>
            <a:r>
              <a:rPr lang="en-US" sz="2800" b="1" dirty="0">
                <a:solidFill>
                  <a:prstClr val="black"/>
                </a:solidFill>
                <a:cs typeface="Arial" panose="020B0604020202020204" pitchFamily="34" charset="0"/>
                <a:sym typeface="Wingdings" panose="05000000000000000000" pitchFamily="2" charset="2"/>
              </a:rPr>
              <a:t>target community</a:t>
            </a:r>
            <a:r>
              <a:rPr lang="en-US" sz="2800" dirty="0">
                <a:solidFill>
                  <a:prstClr val="black"/>
                </a:solidFill>
                <a:cs typeface="Arial" panose="020B0604020202020204" pitchFamily="34" charset="0"/>
                <a:sym typeface="Wingdings" panose="05000000000000000000" pitchFamily="2" charset="2"/>
              </a:rPr>
              <a:t>, </a:t>
            </a:r>
            <a:r>
              <a:rPr lang="en-US" sz="2800" b="1" dirty="0">
                <a:solidFill>
                  <a:prstClr val="black"/>
                </a:solidFill>
                <a:cs typeface="Arial" panose="020B0604020202020204" pitchFamily="34" charset="0"/>
                <a:sym typeface="Wingdings" panose="05000000000000000000" pitchFamily="2" charset="2"/>
              </a:rPr>
              <a:t>the market</a:t>
            </a:r>
            <a:r>
              <a:rPr lang="en-US" sz="2800" dirty="0">
                <a:solidFill>
                  <a:prstClr val="black"/>
                </a:solidFill>
                <a:cs typeface="Arial" panose="020B0604020202020204" pitchFamily="34" charset="0"/>
                <a:sym typeface="Wingdings" panose="05000000000000000000" pitchFamily="2" charset="2"/>
              </a:rPr>
              <a:t>, </a:t>
            </a:r>
            <a:r>
              <a:rPr lang="en-US" sz="2800" b="1" dirty="0">
                <a:solidFill>
                  <a:prstClr val="black"/>
                </a:solidFill>
                <a:cs typeface="Arial" panose="020B0604020202020204" pitchFamily="34" charset="0"/>
                <a:sym typeface="Wingdings" panose="05000000000000000000" pitchFamily="2" charset="2"/>
              </a:rPr>
              <a:t>society</a:t>
            </a:r>
            <a:r>
              <a:rPr lang="en-US" sz="2800" dirty="0">
                <a:solidFill>
                  <a:prstClr val="black"/>
                </a:solidFill>
                <a:cs typeface="Arial" panose="020B0604020202020204" pitchFamily="34" charset="0"/>
                <a:sym typeface="Wingdings" panose="05000000000000000000" pitchFamily="2" charset="2"/>
              </a:rPr>
              <a:t> and especially </a:t>
            </a:r>
            <a:r>
              <a:rPr lang="en-US" sz="2800" b="1" u="sng" dirty="0">
                <a:solidFill>
                  <a:prstClr val="black"/>
                </a:solidFill>
                <a:cs typeface="Arial" panose="020B0604020202020204" pitchFamily="34" charset="0"/>
                <a:sym typeface="Wingdings" panose="05000000000000000000" pitchFamily="2" charset="2"/>
              </a:rPr>
              <a:t>the environment.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9" name="Diagramm 3">
            <a:extLst>
              <a:ext uri="{FF2B5EF4-FFF2-40B4-BE49-F238E27FC236}">
                <a16:creationId xmlns:a16="http://schemas.microsoft.com/office/drawing/2014/main" xmlns="" id="{C009EC5E-8401-4DC4-A5FC-638D150117DB}"/>
              </a:ext>
            </a:extLst>
          </p:cNvPr>
          <p:cNvGraphicFramePr/>
          <p:nvPr>
            <p:extLst>
              <p:ext uri="{D42A27DB-BD31-4B8C-83A1-F6EECF244321}">
                <p14:modId xmlns:p14="http://schemas.microsoft.com/office/powerpoint/2010/main" val="3514658745"/>
              </p:ext>
            </p:extLst>
          </p:nvPr>
        </p:nvGraphicFramePr>
        <p:xfrm>
          <a:off x="3316551" y="2855594"/>
          <a:ext cx="5571957" cy="3513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lussdiagramm: Verbinder 5">
            <a:extLst>
              <a:ext uri="{FF2B5EF4-FFF2-40B4-BE49-F238E27FC236}">
                <a16:creationId xmlns:a16="http://schemas.microsoft.com/office/drawing/2014/main" xmlns="" id="{7D231ED8-7434-4983-AA63-EB64139610F0}"/>
              </a:ext>
            </a:extLst>
          </p:cNvPr>
          <p:cNvSpPr/>
          <p:nvPr/>
        </p:nvSpPr>
        <p:spPr>
          <a:xfrm>
            <a:off x="5432887" y="4225491"/>
            <a:ext cx="1326225" cy="1016314"/>
          </a:xfrm>
          <a:prstGeom prst="flowChartConnector">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accent2">
                    <a:lumMod val="50000"/>
                  </a:schemeClr>
                </a:solidFill>
              </a:rPr>
              <a:t>To</a:t>
            </a:r>
            <a:r>
              <a:rPr lang="de-DE" sz="1200" dirty="0">
                <a:solidFill>
                  <a:schemeClr val="accent2">
                    <a:lumMod val="50000"/>
                  </a:schemeClr>
                </a:solidFill>
              </a:rPr>
              <a:t> </a:t>
            </a:r>
            <a:r>
              <a:rPr lang="de-DE" sz="1200" dirty="0" err="1">
                <a:solidFill>
                  <a:schemeClr val="accent2">
                    <a:lumMod val="50000"/>
                  </a:schemeClr>
                </a:solidFill>
              </a:rPr>
              <a:t>think</a:t>
            </a:r>
            <a:r>
              <a:rPr lang="de-DE" sz="1200" dirty="0">
                <a:solidFill>
                  <a:schemeClr val="accent2">
                    <a:lumMod val="50000"/>
                  </a:schemeClr>
                </a:solidFill>
              </a:rPr>
              <a:t> </a:t>
            </a:r>
            <a:r>
              <a:rPr lang="de-DE" sz="1200" dirty="0" err="1">
                <a:solidFill>
                  <a:schemeClr val="accent2">
                    <a:lumMod val="50000"/>
                  </a:schemeClr>
                </a:solidFill>
              </a:rPr>
              <a:t>sustainable</a:t>
            </a:r>
            <a:r>
              <a:rPr lang="de-DE" sz="1200" dirty="0">
                <a:solidFill>
                  <a:schemeClr val="accent2">
                    <a:lumMod val="50000"/>
                  </a:schemeClr>
                </a:solidFill>
              </a:rPr>
              <a:t> </a:t>
            </a:r>
            <a:r>
              <a:rPr lang="de-DE" sz="1200" dirty="0" err="1">
                <a:solidFill>
                  <a:schemeClr val="accent2">
                    <a:lumMod val="50000"/>
                  </a:schemeClr>
                </a:solidFill>
              </a:rPr>
              <a:t>means</a:t>
            </a:r>
            <a:r>
              <a:rPr lang="de-DE" sz="1200" dirty="0">
                <a:solidFill>
                  <a:schemeClr val="accent2">
                    <a:lumMod val="50000"/>
                  </a:schemeClr>
                </a:solidFill>
              </a:rPr>
              <a:t> </a:t>
            </a:r>
            <a:r>
              <a:rPr lang="de-DE" sz="1200" dirty="0" err="1">
                <a:solidFill>
                  <a:schemeClr val="accent2">
                    <a:lumMod val="50000"/>
                  </a:schemeClr>
                </a:solidFill>
              </a:rPr>
              <a:t>to</a:t>
            </a:r>
            <a:r>
              <a:rPr lang="de-DE" sz="1200" dirty="0">
                <a:solidFill>
                  <a:schemeClr val="accent2">
                    <a:lumMod val="50000"/>
                  </a:schemeClr>
                </a:solidFill>
              </a:rPr>
              <a:t> </a:t>
            </a:r>
            <a:r>
              <a:rPr lang="de-DE" sz="1200" dirty="0" err="1">
                <a:solidFill>
                  <a:schemeClr val="accent2">
                    <a:lumMod val="50000"/>
                  </a:schemeClr>
                </a:solidFill>
              </a:rPr>
              <a:t>consider</a:t>
            </a:r>
            <a:r>
              <a:rPr lang="de-DE" sz="1200" dirty="0">
                <a:solidFill>
                  <a:schemeClr val="accent2">
                    <a:lumMod val="50000"/>
                  </a:schemeClr>
                </a:solidFill>
              </a:rPr>
              <a:t> …</a:t>
            </a:r>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9"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0" name="Immagin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167785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t>Primary Goals of Sustainability</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marL="514350" indent="-514350" algn="just">
              <a:buFont typeface="+mj-lt"/>
              <a:buAutoNum type="arabicPeriod"/>
            </a:pPr>
            <a:r>
              <a:rPr lang="en-US" sz="3200" dirty="0">
                <a:cs typeface="Arial" panose="020B0604020202020204" pitchFamily="34" charset="0"/>
              </a:rPr>
              <a:t>Tackling the effects of climate change, pollution and other environmental factors </a:t>
            </a:r>
          </a:p>
          <a:p>
            <a:pPr marL="514350" indent="-514350" algn="just">
              <a:buFont typeface="+mj-lt"/>
              <a:buAutoNum type="arabicPeriod"/>
            </a:pPr>
            <a:r>
              <a:rPr lang="en-US" sz="3200" dirty="0">
                <a:cs typeface="Arial" panose="020B0604020202020204" pitchFamily="34" charset="0"/>
              </a:rPr>
              <a:t>Sustainable economic growth while promoting jobs and stronger economies</a:t>
            </a:r>
            <a:endParaRPr lang="en-US" sz="3200" u="sng" dirty="0">
              <a:cs typeface="Arial" panose="020B0604020202020204" pitchFamily="34" charset="0"/>
            </a:endParaRPr>
          </a:p>
          <a:p>
            <a:pPr marL="514350" indent="-514350" algn="just">
              <a:buFont typeface="+mj-lt"/>
              <a:buAutoNum type="arabicPeriod"/>
            </a:pPr>
            <a:r>
              <a:rPr lang="en-US" sz="3200" dirty="0">
                <a:cs typeface="Arial" panose="020B0604020202020204" pitchFamily="34" charset="0"/>
              </a:rPr>
              <a:t>Sustainability to include health of the land, air and sea</a:t>
            </a:r>
            <a:r>
              <a:rPr lang="en-GB" sz="3200" dirty="0">
                <a:cs typeface="Arial" panose="020B0604020202020204" pitchFamily="34" charset="0"/>
              </a:rPr>
              <a:t> t</a:t>
            </a:r>
            <a:r>
              <a:rPr lang="en-US" sz="3200" dirty="0">
                <a:cs typeface="Arial" panose="020B0604020202020204" pitchFamily="34" charset="0"/>
              </a:rPr>
              <a:t>he end of poverty and hunger</a:t>
            </a:r>
          </a:p>
          <a:p>
            <a:pPr marL="514350" indent="-514350" algn="just">
              <a:buFont typeface="+mj-lt"/>
              <a:buAutoNum type="arabicPeriod"/>
            </a:pPr>
            <a:r>
              <a:rPr lang="en-US" sz="3200" dirty="0">
                <a:cs typeface="Arial" panose="020B0604020202020204" pitchFamily="34" charset="0"/>
              </a:rPr>
              <a:t>Better standards of education and healthcare - particularly as it pertains to water quality and 	better sanitation</a:t>
            </a:r>
          </a:p>
          <a:p>
            <a:pPr marL="514350" indent="-514350" algn="just">
              <a:buFont typeface="+mj-lt"/>
              <a:buAutoNum type="arabicPeriod"/>
            </a:pPr>
            <a:r>
              <a:rPr lang="en-US" sz="3200" dirty="0">
                <a:cs typeface="Arial" panose="020B0604020202020204" pitchFamily="34" charset="0"/>
              </a:rPr>
              <a:t>To achieve gender equality</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659073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t>Three Core Areas of Sustainability</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292662"/>
          </a:xfrm>
          <a:prstGeom prst="rect">
            <a:avLst/>
          </a:prstGeom>
          <a:noFill/>
        </p:spPr>
        <p:txBody>
          <a:bodyPr wrap="square" rtlCol="0">
            <a:spAutoFit/>
          </a:bodyPr>
          <a:lstStyle/>
          <a:p>
            <a:pPr algn="just"/>
            <a:r>
              <a:rPr lang="en-US" sz="2600" dirty="0">
                <a:cs typeface="Arial" panose="020B0604020202020204" pitchFamily="34" charset="0"/>
              </a:rPr>
              <a:t>The three core areas describe the fields our society has to face now, in order to promote a sustainable development that meets the </a:t>
            </a:r>
            <a:r>
              <a:rPr lang="en-US" sz="2600" b="1" dirty="0">
                <a:cs typeface="Arial" panose="020B0604020202020204" pitchFamily="34" charset="0"/>
              </a:rPr>
              <a:t>needs of the present without compromising the ability of future generations to meet their own needs:</a:t>
            </a:r>
            <a:endParaRPr lang="en-US"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9" name="Grafik 5">
            <a:hlinkClick r:id="rId3"/>
            <a:extLst>
              <a:ext uri="{FF2B5EF4-FFF2-40B4-BE49-F238E27FC236}">
                <a16:creationId xmlns:a16="http://schemas.microsoft.com/office/drawing/2014/main" xmlns="" id="{9766D540-5055-453B-8403-96BE9BB06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951" y="4043442"/>
            <a:ext cx="6590097" cy="2189834"/>
          </a:xfrm>
          <a:prstGeom prst="rect">
            <a:avLst/>
          </a:prstGeom>
        </p:spPr>
      </p:pic>
      <p:sp>
        <p:nvSpPr>
          <p:cNvPr id="20" name="Ellipse 6">
            <a:extLst>
              <a:ext uri="{FF2B5EF4-FFF2-40B4-BE49-F238E27FC236}">
                <a16:creationId xmlns:a16="http://schemas.microsoft.com/office/drawing/2014/main" xmlns="" id="{A97DE6F5-7293-40D5-A931-DAFEA588D10B}"/>
              </a:ext>
            </a:extLst>
          </p:cNvPr>
          <p:cNvSpPr/>
          <p:nvPr/>
        </p:nvSpPr>
        <p:spPr>
          <a:xfrm>
            <a:off x="9100972" y="3452959"/>
            <a:ext cx="2374231" cy="1472665"/>
          </a:xfrm>
          <a:prstGeom prst="ellipse">
            <a:avLst/>
          </a:prstGeom>
          <a:noFill/>
          <a:ln w="57150">
            <a:solidFill>
              <a:schemeClr val="accent2"/>
            </a:solidFill>
          </a:ln>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Economic Development</a:t>
            </a:r>
          </a:p>
        </p:txBody>
      </p:sp>
      <p:sp>
        <p:nvSpPr>
          <p:cNvPr id="21" name="Ellipse 8">
            <a:extLst>
              <a:ext uri="{FF2B5EF4-FFF2-40B4-BE49-F238E27FC236}">
                <a16:creationId xmlns:a16="http://schemas.microsoft.com/office/drawing/2014/main" xmlns="" id="{E0C50196-BC42-4CE5-84D7-617C851D9FA9}"/>
              </a:ext>
            </a:extLst>
          </p:cNvPr>
          <p:cNvSpPr/>
          <p:nvPr/>
        </p:nvSpPr>
        <p:spPr>
          <a:xfrm>
            <a:off x="694525" y="3555564"/>
            <a:ext cx="2374231" cy="1472665"/>
          </a:xfrm>
          <a:prstGeom prst="ellipse">
            <a:avLst/>
          </a:prstGeom>
          <a:noFill/>
          <a:ln w="57150">
            <a:solidFill>
              <a:schemeClr val="accent2"/>
            </a:solidFill>
          </a:ln>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Social Development</a:t>
            </a:r>
          </a:p>
        </p:txBody>
      </p:sp>
      <p:sp>
        <p:nvSpPr>
          <p:cNvPr id="22" name="Ellipse 11">
            <a:extLst>
              <a:ext uri="{FF2B5EF4-FFF2-40B4-BE49-F238E27FC236}">
                <a16:creationId xmlns:a16="http://schemas.microsoft.com/office/drawing/2014/main" xmlns="" id="{EBD1CBFF-69A8-4418-ABA6-95ACEF01B1A8}"/>
              </a:ext>
            </a:extLst>
          </p:cNvPr>
          <p:cNvSpPr/>
          <p:nvPr/>
        </p:nvSpPr>
        <p:spPr>
          <a:xfrm>
            <a:off x="4804704" y="2739539"/>
            <a:ext cx="2523423" cy="1472665"/>
          </a:xfrm>
          <a:prstGeom prst="ellipse">
            <a:avLst/>
          </a:prstGeom>
          <a:noFill/>
          <a:ln w="57150">
            <a:solidFill>
              <a:schemeClr val="accent2"/>
            </a:solidFill>
          </a:ln>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lumMod val="95000"/>
                    <a:lumOff val="5000"/>
                  </a:schemeClr>
                </a:solidFill>
                <a:latin typeface="Arial" panose="020B0604020202020204" pitchFamily="34" charset="0"/>
                <a:cs typeface="Arial" panose="020B0604020202020204" pitchFamily="34" charset="0"/>
              </a:rPr>
              <a:t>Environmental Protection</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3" name="Immagin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63750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Economic Development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570732" cy="4832092"/>
          </a:xfrm>
          <a:prstGeom prst="rect">
            <a:avLst/>
          </a:prstGeom>
          <a:noFill/>
        </p:spPr>
        <p:txBody>
          <a:bodyPr wrap="square" rtlCol="0">
            <a:spAutoFit/>
          </a:bodyPr>
          <a:lstStyle/>
          <a:p>
            <a:pPr marL="342900" indent="-342900" algn="just">
              <a:buFont typeface="Arial" panose="020B0604020202020204" pitchFamily="34" charset="0"/>
              <a:buChar char="•"/>
            </a:pPr>
            <a:r>
              <a:rPr lang="en-GB" sz="2200" dirty="0"/>
              <a:t>The issue is the most problematic: most people disagree on political ideology what is and is not economically sound, and how it will affect businesses, jobs and employability</a:t>
            </a:r>
          </a:p>
          <a:p>
            <a:pPr marL="342900" indent="-342900" algn="just">
              <a:buFont typeface="Arial" panose="020B0604020202020204" pitchFamily="34" charset="0"/>
              <a:buChar char="•"/>
            </a:pPr>
            <a:endParaRPr lang="en-GB" sz="2200" dirty="0"/>
          </a:p>
          <a:p>
            <a:pPr marL="342900" indent="-342900" algn="just">
              <a:buFont typeface="Arial" panose="020B0604020202020204" pitchFamily="34" charset="0"/>
              <a:buChar char="•"/>
            </a:pPr>
            <a:r>
              <a:rPr lang="en-GB" sz="2200" dirty="0"/>
              <a:t>It is about providing incentives for businesses to adhere to sustainability guidelines beyond their normal legislative requirements</a:t>
            </a:r>
          </a:p>
          <a:p>
            <a:pPr marL="342900" indent="-342900" algn="just">
              <a:buFont typeface="Arial" panose="020B0604020202020204" pitchFamily="34" charset="0"/>
              <a:buChar char="•"/>
            </a:pPr>
            <a:endParaRPr lang="en-GB" sz="2200" dirty="0"/>
          </a:p>
          <a:p>
            <a:pPr marL="342900" indent="-342900" algn="just">
              <a:buFont typeface="Arial" panose="020B0604020202020204" pitchFamily="34" charset="0"/>
              <a:buChar char="•"/>
            </a:pPr>
            <a:r>
              <a:rPr lang="en-GB" sz="2200" dirty="0"/>
              <a:t>It is about encouraging and foster incentives for the average person to do their bit where and when they can</a:t>
            </a:r>
          </a:p>
          <a:p>
            <a:pPr marL="342900" indent="-342900" algn="just">
              <a:buFont typeface="Arial" panose="020B0604020202020204" pitchFamily="34" charset="0"/>
              <a:buChar char="•"/>
            </a:pPr>
            <a:endParaRPr lang="en-GB" sz="2200" dirty="0"/>
          </a:p>
          <a:p>
            <a:pPr marL="342900" indent="-342900" algn="just">
              <a:buFont typeface="Arial" panose="020B0604020202020204" pitchFamily="34" charset="0"/>
              <a:buChar char="•"/>
            </a:pPr>
            <a:r>
              <a:rPr lang="en-GB" sz="2200" dirty="0"/>
              <a:t>The supply and demand market is consumerist in nature and modern life requires a lot of resources every single day: </a:t>
            </a:r>
            <a:r>
              <a:rPr lang="en-GB" sz="2200" b="1" dirty="0"/>
              <a:t>for the sake of the environment, getting what we consume under control is the paramount issue</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9" name="Grafik 5" descr="DEF">
            <a:extLst>
              <a:ext uri="{FF2B5EF4-FFF2-40B4-BE49-F238E27FC236}">
                <a16:creationId xmlns:a16="http://schemas.microsoft.com/office/drawing/2014/main" xmlns="" id="{2B762004-E5AA-41ED-93F5-41626FF58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6289" y="1460139"/>
            <a:ext cx="2526632" cy="2526632"/>
          </a:xfrm>
          <a:prstGeom prst="rect">
            <a:avLst/>
          </a:prstGeom>
        </p:spPr>
      </p:pic>
      <p:sp>
        <p:nvSpPr>
          <p:cNvPr id="16" name="Textfeld 8">
            <a:extLst>
              <a:ext uri="{FF2B5EF4-FFF2-40B4-BE49-F238E27FC236}">
                <a16:creationId xmlns:a16="http://schemas.microsoft.com/office/drawing/2014/main" xmlns="" id="{5A13C693-408B-4132-B128-AC076C636BC4}"/>
              </a:ext>
            </a:extLst>
          </p:cNvPr>
          <p:cNvSpPr txBox="1"/>
          <p:nvPr/>
        </p:nvSpPr>
        <p:spPr>
          <a:xfrm>
            <a:off x="9929368" y="2400289"/>
            <a:ext cx="1474506" cy="646331"/>
          </a:xfrm>
          <a:prstGeom prst="rect">
            <a:avLst/>
          </a:prstGeom>
          <a:noFill/>
        </p:spPr>
        <p:txBody>
          <a:bodyPr wrap="none" rtlCol="0">
            <a:spAutoFit/>
          </a:bodyPr>
          <a:lstStyle/>
          <a:p>
            <a:pPr algn="ctr"/>
            <a:r>
              <a:rPr lang="de-DE" b="1" dirty="0" err="1">
                <a:solidFill>
                  <a:schemeClr val="accent2">
                    <a:lumMod val="75000"/>
                  </a:schemeClr>
                </a:solidFill>
              </a:rPr>
              <a:t>Economic</a:t>
            </a:r>
            <a:endParaRPr lang="de-DE" b="1" dirty="0">
              <a:solidFill>
                <a:schemeClr val="accent2">
                  <a:lumMod val="75000"/>
                </a:schemeClr>
              </a:solidFill>
            </a:endParaRPr>
          </a:p>
          <a:p>
            <a:pPr algn="ctr"/>
            <a:r>
              <a:rPr lang="de-DE" b="1" dirty="0">
                <a:solidFill>
                  <a:schemeClr val="accent2">
                    <a:lumMod val="75000"/>
                  </a:schemeClr>
                </a:solidFill>
              </a:rPr>
              <a:t>Development</a:t>
            </a:r>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9"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628421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Social Development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570732" cy="4293483"/>
          </a:xfrm>
          <a:prstGeom prst="rect">
            <a:avLst/>
          </a:prstGeom>
          <a:noFill/>
        </p:spPr>
        <p:txBody>
          <a:bodyPr wrap="square" rtlCol="0">
            <a:spAutoFit/>
          </a:bodyPr>
          <a:lstStyle/>
          <a:p>
            <a:pPr marL="342900" indent="-342900" algn="just">
              <a:buFont typeface="Arial" panose="020B0604020202020204" pitchFamily="34" charset="0"/>
              <a:buChar char="•"/>
            </a:pPr>
            <a:r>
              <a:rPr lang="en-US" sz="2100" dirty="0">
                <a:cs typeface="Arial" panose="020B0604020202020204" pitchFamily="34" charset="0"/>
              </a:rPr>
              <a:t>Most importantly is awareness of and legislation protection of the health of people from pollution and other harmful activities of business</a:t>
            </a:r>
          </a:p>
          <a:p>
            <a:pPr algn="just"/>
            <a:endParaRPr lang="en-US" sz="2100" dirty="0">
              <a:cs typeface="Arial" panose="020B0604020202020204" pitchFamily="34" charset="0"/>
            </a:endParaRPr>
          </a:p>
          <a:p>
            <a:pPr marL="342900" indent="-342900" algn="just">
              <a:buFont typeface="Arial" panose="020B0604020202020204" pitchFamily="34" charset="0"/>
              <a:buChar char="•"/>
            </a:pPr>
            <a:r>
              <a:rPr lang="en-US" sz="2100" dirty="0">
                <a:cs typeface="Arial" panose="020B0604020202020204" pitchFamily="34" charset="0"/>
              </a:rPr>
              <a:t>In the developed world there are strong checks and </a:t>
            </a:r>
            <a:r>
              <a:rPr lang="en-US" sz="2100" dirty="0" err="1">
                <a:cs typeface="Arial" panose="020B0604020202020204" pitchFamily="34" charset="0"/>
              </a:rPr>
              <a:t>programmes</a:t>
            </a:r>
            <a:r>
              <a:rPr lang="en-US" sz="2100" dirty="0">
                <a:cs typeface="Arial" panose="020B0604020202020204" pitchFamily="34" charset="0"/>
              </a:rPr>
              <a:t> of legislation in place to ensure that people's health and well-being is strongly protected</a:t>
            </a:r>
          </a:p>
          <a:p>
            <a:pPr marL="342900" indent="-342900" algn="just">
              <a:buFont typeface="Arial" panose="020B0604020202020204" pitchFamily="34" charset="0"/>
              <a:buChar char="•"/>
            </a:pPr>
            <a:endParaRPr lang="en-US" sz="2100" dirty="0">
              <a:cs typeface="Arial" panose="020B0604020202020204" pitchFamily="34" charset="0"/>
            </a:endParaRPr>
          </a:p>
          <a:p>
            <a:pPr marL="342900" indent="-342900" algn="just">
              <a:buFont typeface="Arial" panose="020B0604020202020204" pitchFamily="34" charset="0"/>
              <a:buChar char="•"/>
            </a:pPr>
            <a:r>
              <a:rPr lang="en-US" sz="2100" dirty="0">
                <a:cs typeface="Arial" panose="020B0604020202020204" pitchFamily="34" charset="0"/>
              </a:rPr>
              <a:t>Pressing topic right now is sustainable housing and how we can better build the homes with sustainable material</a:t>
            </a:r>
          </a:p>
          <a:p>
            <a:pPr marL="342900" indent="-342900" algn="just">
              <a:buFont typeface="Arial" panose="020B0604020202020204" pitchFamily="34" charset="0"/>
              <a:buChar char="•"/>
            </a:pPr>
            <a:endParaRPr lang="en-US" sz="2100" dirty="0">
              <a:cs typeface="Arial" panose="020B0604020202020204" pitchFamily="34" charset="0"/>
            </a:endParaRPr>
          </a:p>
          <a:p>
            <a:pPr marL="342900" indent="-342900" algn="just">
              <a:buFont typeface="Arial" panose="020B0604020202020204" pitchFamily="34" charset="0"/>
              <a:buChar char="•"/>
            </a:pPr>
            <a:r>
              <a:rPr lang="en-US" sz="2100" dirty="0">
                <a:cs typeface="Arial" panose="020B0604020202020204" pitchFamily="34" charset="0"/>
              </a:rPr>
              <a:t>Education: encouraging people to participate in environmental sustainability, teaching them about the effects of environmental protection as well as warning of the dangers if we cannot achieve our goal</a:t>
            </a:r>
            <a:endParaRPr lang="en-GB" sz="21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7" name="Grafik 5" descr="DEF">
            <a:extLst>
              <a:ext uri="{FF2B5EF4-FFF2-40B4-BE49-F238E27FC236}">
                <a16:creationId xmlns:a16="http://schemas.microsoft.com/office/drawing/2014/main" xmlns="" id="{EE11A1CB-7F96-4093-8B8E-F91B583625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6289" y="1460139"/>
            <a:ext cx="2526632" cy="2526632"/>
          </a:xfrm>
          <a:prstGeom prst="rect">
            <a:avLst/>
          </a:prstGeom>
        </p:spPr>
      </p:pic>
      <p:sp>
        <p:nvSpPr>
          <p:cNvPr id="18" name="Textfeld 8">
            <a:extLst>
              <a:ext uri="{FF2B5EF4-FFF2-40B4-BE49-F238E27FC236}">
                <a16:creationId xmlns:a16="http://schemas.microsoft.com/office/drawing/2014/main" xmlns="" id="{A4381015-627D-49A9-92A8-7E1676345F15}"/>
              </a:ext>
            </a:extLst>
          </p:cNvPr>
          <p:cNvSpPr txBox="1"/>
          <p:nvPr/>
        </p:nvSpPr>
        <p:spPr>
          <a:xfrm>
            <a:off x="9929366" y="2400289"/>
            <a:ext cx="1474506" cy="923330"/>
          </a:xfrm>
          <a:prstGeom prst="rect">
            <a:avLst/>
          </a:prstGeom>
          <a:noFill/>
        </p:spPr>
        <p:txBody>
          <a:bodyPr wrap="none" rtlCol="0">
            <a:spAutoFit/>
          </a:bodyPr>
          <a:lstStyle/>
          <a:p>
            <a:pPr algn="ctr"/>
            <a:r>
              <a:rPr lang="de-DE" b="1" dirty="0" err="1">
                <a:solidFill>
                  <a:schemeClr val="accent2">
                    <a:lumMod val="75000"/>
                  </a:schemeClr>
                </a:solidFill>
              </a:rPr>
              <a:t>Social</a:t>
            </a:r>
            <a:r>
              <a:rPr lang="de-DE" b="1" dirty="0">
                <a:solidFill>
                  <a:schemeClr val="accent2">
                    <a:lumMod val="75000"/>
                  </a:schemeClr>
                </a:solidFill>
              </a:rPr>
              <a:t> </a:t>
            </a:r>
          </a:p>
          <a:p>
            <a:pPr algn="ctr"/>
            <a:r>
              <a:rPr lang="de-DE" b="1" dirty="0">
                <a:solidFill>
                  <a:schemeClr val="accent2">
                    <a:lumMod val="75000"/>
                  </a:schemeClr>
                </a:solidFill>
              </a:rPr>
              <a:t>Development</a:t>
            </a:r>
          </a:p>
          <a:p>
            <a:pPr algn="ctr"/>
            <a:endParaRPr lang="de-DE" b="1" dirty="0">
              <a:solidFill>
                <a:schemeClr val="accent2">
                  <a:lumMod val="75000"/>
                </a:schemeClr>
              </a:solidFill>
            </a:endParaRP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20"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9539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Environmental Protection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570732" cy="4539704"/>
          </a:xfrm>
          <a:prstGeom prst="rect">
            <a:avLst/>
          </a:prstGeom>
          <a:noFill/>
        </p:spPr>
        <p:txBody>
          <a:bodyPr wrap="square" rtlCol="0">
            <a:spAutoFit/>
          </a:bodyPr>
          <a:lstStyle/>
          <a:p>
            <a:pPr marL="342900" indent="-342900" algn="just">
              <a:buFont typeface="Arial" panose="020B0604020202020204" pitchFamily="34" charset="0"/>
              <a:buChar char="•"/>
            </a:pPr>
            <a:r>
              <a:rPr lang="en-GB" sz="1700" dirty="0">
                <a:cs typeface="Arial" panose="020B0604020202020204" pitchFamily="34" charset="0"/>
              </a:rPr>
              <a:t>This area defines how we should study and protect ecosystems, air quality, integrity and sustainability of our resources and focusing on the elements that place stress on the environment </a:t>
            </a:r>
          </a:p>
          <a:p>
            <a:pPr marL="342900" indent="-342900" algn="just">
              <a:buFont typeface="Arial" panose="020B0604020202020204" pitchFamily="34" charset="0"/>
              <a:buChar char="•"/>
            </a:pPr>
            <a:endParaRPr lang="en-GB" sz="1700" dirty="0">
              <a:cs typeface="Arial" panose="020B0604020202020204" pitchFamily="34" charset="0"/>
            </a:endParaRPr>
          </a:p>
          <a:p>
            <a:pPr marL="342900" indent="-342900" algn="just">
              <a:buFont typeface="Arial" panose="020B0604020202020204" pitchFamily="34" charset="0"/>
              <a:buChar char="•"/>
            </a:pPr>
            <a:r>
              <a:rPr lang="en-GB" sz="1700" dirty="0">
                <a:cs typeface="Arial" panose="020B0604020202020204" pitchFamily="34" charset="0"/>
              </a:rPr>
              <a:t>It concerns how technology will drive our greener future</a:t>
            </a:r>
          </a:p>
          <a:p>
            <a:pPr marL="342900" indent="-342900" algn="just">
              <a:buFont typeface="Arial" panose="020B0604020202020204" pitchFamily="34" charset="0"/>
              <a:buChar char="•"/>
            </a:pPr>
            <a:endParaRPr lang="en-GB" sz="1700" dirty="0">
              <a:cs typeface="Arial" panose="020B0604020202020204" pitchFamily="34" charset="0"/>
            </a:endParaRPr>
          </a:p>
          <a:p>
            <a:pPr marL="342900" indent="-342900" algn="just">
              <a:buFont typeface="Arial" panose="020B0604020202020204" pitchFamily="34" charset="0"/>
              <a:buChar char="•"/>
            </a:pPr>
            <a:r>
              <a:rPr lang="en-GB" sz="1700" dirty="0">
                <a:cs typeface="Arial" panose="020B0604020202020204" pitchFamily="34" charset="0"/>
              </a:rPr>
              <a:t>Developing technology and biotechnology is key to this sustainability, and protecting the environment of the future from potential damage that technological advances could potentially bring</a:t>
            </a:r>
          </a:p>
          <a:p>
            <a:pPr marL="342900" indent="-342900" algn="just">
              <a:buFont typeface="Arial" panose="020B0604020202020204" pitchFamily="34" charset="0"/>
              <a:buChar char="•"/>
            </a:pPr>
            <a:endParaRPr lang="en-GB" sz="1700" dirty="0">
              <a:cs typeface="Arial" panose="020B0604020202020204" pitchFamily="34" charset="0"/>
            </a:endParaRPr>
          </a:p>
          <a:p>
            <a:pPr algn="just"/>
            <a:r>
              <a:rPr lang="en-GB" sz="1700" dirty="0">
                <a:cs typeface="Arial" panose="020B0604020202020204" pitchFamily="34" charset="0"/>
              </a:rPr>
              <a:t>Current awareness/measures: </a:t>
            </a:r>
          </a:p>
          <a:p>
            <a:pPr marL="342900" indent="-342900" algn="just">
              <a:buFont typeface="Arial" panose="020B0604020202020204" pitchFamily="34" charset="0"/>
              <a:buChar char="•"/>
            </a:pPr>
            <a:r>
              <a:rPr lang="en-GB" sz="1700" dirty="0">
                <a:cs typeface="Arial" panose="020B0604020202020204" pitchFamily="34" charset="0"/>
              </a:rPr>
              <a:t>Businesses are regulated to prevent pollution and to keep their own carbon emissions low</a:t>
            </a:r>
          </a:p>
          <a:p>
            <a:pPr marL="342900" indent="-342900" algn="just">
              <a:buFont typeface="Arial" panose="020B0604020202020204" pitchFamily="34" charset="0"/>
              <a:buChar char="•"/>
            </a:pPr>
            <a:r>
              <a:rPr lang="en-GB" sz="1700" dirty="0">
                <a:cs typeface="Arial" panose="020B0604020202020204" pitchFamily="34" charset="0"/>
              </a:rPr>
              <a:t>Incentives to installing renewable power sources in our homes and businesses</a:t>
            </a:r>
          </a:p>
          <a:p>
            <a:pPr marL="342900" indent="-342900" algn="just">
              <a:buFont typeface="Arial" panose="020B0604020202020204" pitchFamily="34" charset="0"/>
              <a:buChar char="•"/>
            </a:pPr>
            <a:r>
              <a:rPr lang="en-GB" sz="1700" dirty="0">
                <a:cs typeface="Arial" panose="020B0604020202020204" pitchFamily="34" charset="0"/>
              </a:rPr>
              <a:t>General awareness of what we need to do to protect the environment (e.g. recycling, reducing </a:t>
            </a:r>
          </a:p>
          <a:p>
            <a:pPr marL="342900" indent="-342900" algn="just">
              <a:buFont typeface="Arial" panose="020B0604020202020204" pitchFamily="34" charset="0"/>
              <a:buChar char="•"/>
            </a:pPr>
            <a:r>
              <a:rPr lang="en-GB" sz="1700" dirty="0">
                <a:cs typeface="Arial" panose="020B0604020202020204" pitchFamily="34" charset="0"/>
              </a:rPr>
              <a:t>Our power consumption by switching electronic devices off rather than using standby, by walking  short journeys instead of taking the bus etc.)</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6" name="Grafik 5" descr="DEF">
            <a:extLst>
              <a:ext uri="{FF2B5EF4-FFF2-40B4-BE49-F238E27FC236}">
                <a16:creationId xmlns:a16="http://schemas.microsoft.com/office/drawing/2014/main" xmlns="" id="{D01CE752-179A-49CF-84B5-185AA3727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6289" y="1460139"/>
            <a:ext cx="2526632" cy="2526632"/>
          </a:xfrm>
          <a:prstGeom prst="rect">
            <a:avLst/>
          </a:prstGeom>
        </p:spPr>
      </p:pic>
      <p:sp>
        <p:nvSpPr>
          <p:cNvPr id="19" name="Textfeld 8">
            <a:extLst>
              <a:ext uri="{FF2B5EF4-FFF2-40B4-BE49-F238E27FC236}">
                <a16:creationId xmlns:a16="http://schemas.microsoft.com/office/drawing/2014/main" xmlns="" id="{D3F34E8E-B909-480C-B51C-E85496CE0D21}"/>
              </a:ext>
            </a:extLst>
          </p:cNvPr>
          <p:cNvSpPr txBox="1"/>
          <p:nvPr/>
        </p:nvSpPr>
        <p:spPr>
          <a:xfrm>
            <a:off x="9850143" y="2400289"/>
            <a:ext cx="1632947" cy="1200329"/>
          </a:xfrm>
          <a:prstGeom prst="rect">
            <a:avLst/>
          </a:prstGeom>
          <a:noFill/>
        </p:spPr>
        <p:txBody>
          <a:bodyPr wrap="none" rtlCol="0">
            <a:spAutoFit/>
          </a:bodyPr>
          <a:lstStyle/>
          <a:p>
            <a:pPr algn="ctr"/>
            <a:r>
              <a:rPr lang="de-DE" b="1" dirty="0">
                <a:solidFill>
                  <a:schemeClr val="accent2">
                    <a:lumMod val="75000"/>
                  </a:schemeClr>
                </a:solidFill>
              </a:rPr>
              <a:t>Environmental </a:t>
            </a:r>
          </a:p>
          <a:p>
            <a:pPr algn="ctr"/>
            <a:r>
              <a:rPr lang="en-GB" b="1" dirty="0">
                <a:solidFill>
                  <a:schemeClr val="accent2">
                    <a:lumMod val="75000"/>
                  </a:schemeClr>
                </a:solidFill>
              </a:rPr>
              <a:t>Protection</a:t>
            </a:r>
          </a:p>
          <a:p>
            <a:pPr algn="ctr"/>
            <a:endParaRPr lang="de-DE" b="1" dirty="0">
              <a:solidFill>
                <a:schemeClr val="accent2">
                  <a:lumMod val="75000"/>
                </a:schemeClr>
              </a:solidFill>
            </a:endParaRPr>
          </a:p>
          <a:p>
            <a:pPr algn="ctr"/>
            <a:endParaRPr lang="de-DE" b="1" dirty="0">
              <a:solidFill>
                <a:schemeClr val="accent2">
                  <a:lumMod val="75000"/>
                </a:schemeClr>
              </a:solidFill>
            </a:endParaRPr>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20"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936831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Word to the EU Science Hub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en-GB" sz="3200" dirty="0">
                <a:cs typeface="Arial" panose="020B0604020202020204" pitchFamily="34" charset="0"/>
              </a:rPr>
              <a:t>With this Video produced by the </a:t>
            </a:r>
            <a:r>
              <a:rPr lang="de-DE" sz="3200" dirty="0">
                <a:cs typeface="Arial" panose="020B0604020202020204" pitchFamily="34" charset="0"/>
              </a:rPr>
              <a:t>EU Science Hub - Joint Research </a:t>
            </a:r>
            <a:r>
              <a:rPr lang="de-DE" sz="3200" dirty="0" err="1">
                <a:cs typeface="Arial" panose="020B0604020202020204" pitchFamily="34" charset="0"/>
              </a:rPr>
              <a:t>Centre</a:t>
            </a:r>
            <a:r>
              <a:rPr lang="de-DE" sz="3200" dirty="0">
                <a:cs typeface="Arial" panose="020B0604020202020204" pitchFamily="34" charset="0"/>
              </a:rPr>
              <a:t> </a:t>
            </a:r>
            <a:r>
              <a:rPr lang="en-GB" sz="3200" dirty="0">
                <a:cs typeface="Arial" panose="020B0604020202020204" pitchFamily="34" charset="0"/>
              </a:rPr>
              <a:t>you will get an </a:t>
            </a:r>
            <a:r>
              <a:rPr lang="en-GB" sz="3200" b="1" dirty="0">
                <a:cs typeface="Arial" panose="020B0604020202020204" pitchFamily="34" charset="0"/>
              </a:rPr>
              <a:t>summary</a:t>
            </a:r>
            <a:r>
              <a:rPr lang="en-GB" sz="3200" dirty="0">
                <a:cs typeface="Arial" panose="020B0604020202020204" pitchFamily="34" charset="0"/>
              </a:rPr>
              <a:t> of the topics you learnt within the </a:t>
            </a:r>
            <a:r>
              <a:rPr lang="en-GB" sz="3200" b="1" dirty="0">
                <a:cs typeface="Arial" panose="020B0604020202020204" pitchFamily="34" charset="0"/>
              </a:rPr>
              <a:t>Module “Ethical and sustainable thinking” </a:t>
            </a:r>
            <a:r>
              <a:rPr lang="en-GB" sz="3200" dirty="0">
                <a:cs typeface="Arial" panose="020B0604020202020204" pitchFamily="34" charset="0"/>
              </a:rPr>
              <a:t>(click on the image).</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pic>
        <p:nvPicPr>
          <p:cNvPr id="8" name="Onlinemedien 3" title="Entrepreneurship is about ethical and sustainable thinking">
            <a:hlinkClick r:id="rId4"/>
            <a:extLst>
              <a:ext uri="{FF2B5EF4-FFF2-40B4-BE49-F238E27FC236}">
                <a16:creationId xmlns:a16="http://schemas.microsoft.com/office/drawing/2014/main" xmlns="" id="{75F902A2-3C49-4964-AE92-8CB3FAAAFC48}"/>
              </a:ext>
            </a:extLst>
          </p:cNvPr>
          <p:cNvPicPr>
            <a:picLocks noRot="1" noChangeAspect="1"/>
          </p:cNvPicPr>
          <p:nvPr>
            <a:videoFile r:link="rId1"/>
          </p:nvPr>
        </p:nvPicPr>
        <p:blipFill>
          <a:blip r:embed="rId5"/>
          <a:stretch>
            <a:fillRect/>
          </a:stretch>
        </p:blipFill>
        <p:spPr>
          <a:xfrm>
            <a:off x="3475142" y="3238023"/>
            <a:ext cx="5241716" cy="2948465"/>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028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1.5 </a:t>
            </a:r>
            <a:r>
              <a:rPr lang="en-GB" sz="4400" b="1" dirty="0">
                <a:cs typeface="Arial" panose="020B0604020202020204" pitchFamily="34" charset="0"/>
              </a:rPr>
              <a:t>Ethical and sustainable thinking</a:t>
            </a:r>
            <a:r>
              <a:rPr lang="en-GB" sz="4400" b="1" dirty="0"/>
              <a:t> </a:t>
            </a:r>
          </a:p>
          <a:p>
            <a:pPr algn="ctr"/>
            <a:endParaRPr lang="en-GB" sz="1600" b="1" dirty="0"/>
          </a:p>
          <a:p>
            <a:pPr algn="ctr"/>
            <a:r>
              <a:rPr lang="en-GB" sz="4400" b="1" dirty="0"/>
              <a:t>1.5.C Assess Impact</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2"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65647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Entrepreneurship and Ethics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US" sz="3200" dirty="0">
                <a:cs typeface="Arial" pitchFamily="34" charset="0"/>
              </a:rPr>
              <a:t>Ethics and sustainable thinking in entrepreneurship are complex and challenging ideas. Recent developments such as deregulation, the market economy drive for profits, lack of trust and new technology aiding and abetting this situation, are calling for the development of frameworks. </a:t>
            </a:r>
          </a:p>
          <a:p>
            <a:pPr algn="just"/>
            <a:endParaRPr lang="en-US" sz="3200" dirty="0">
              <a:cs typeface="Arial" pitchFamily="34" charset="0"/>
            </a:endParaRPr>
          </a:p>
          <a:p>
            <a:pPr algn="just"/>
            <a:r>
              <a:rPr lang="en-US" sz="3200" dirty="0">
                <a:cs typeface="Arial" pitchFamily="34" charset="0"/>
              </a:rPr>
              <a:t>Entrepreneurs face uniquely complex moral problems related to basic fairness, personnel and customer relationships, distribution dilemmas, and other challenges.</a:t>
            </a:r>
            <a:r>
              <a:rPr lang="en-US" sz="3200" dirty="0"/>
              <a:t>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204341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The descriptors of Ethical thinking</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buFont typeface="Arial" pitchFamily="34" charset="0"/>
              <a:buChar char="•"/>
            </a:pPr>
            <a:r>
              <a:rPr lang="en-US" sz="3200" dirty="0">
                <a:cs typeface="Arial" pitchFamily="34" charset="0"/>
              </a:rPr>
              <a:t> Assess the consequences of ideas that bring value, and the effect of entrepreneurial action on the target community, the market, society and the environment </a:t>
            </a:r>
          </a:p>
          <a:p>
            <a:pPr algn="just"/>
            <a:endParaRPr lang="en-US" sz="3200" dirty="0">
              <a:cs typeface="Arial" pitchFamily="34" charset="0"/>
            </a:endParaRPr>
          </a:p>
          <a:p>
            <a:pPr algn="just">
              <a:buFont typeface="Arial" pitchFamily="34" charset="0"/>
              <a:buChar char="•"/>
            </a:pPr>
            <a:r>
              <a:rPr lang="en-US" sz="3200" dirty="0">
                <a:cs typeface="Arial" pitchFamily="34" charset="0"/>
              </a:rPr>
              <a:t>  Reflect on how sustainable long-term social, cultural and economic goals are, and the course of action chosen</a:t>
            </a:r>
          </a:p>
          <a:p>
            <a:pPr algn="just"/>
            <a:endParaRPr lang="en-US" sz="3200" dirty="0">
              <a:cs typeface="Arial" pitchFamily="34" charset="0"/>
            </a:endParaRPr>
          </a:p>
          <a:p>
            <a:pPr algn="just">
              <a:buFont typeface="Arial" pitchFamily="34" charset="0"/>
              <a:buChar char="•"/>
            </a:pPr>
            <a:r>
              <a:rPr lang="ro-RO" sz="3200" dirty="0">
                <a:cs typeface="Arial" pitchFamily="34" charset="0"/>
              </a:rPr>
              <a:t> </a:t>
            </a:r>
            <a:r>
              <a:rPr lang="en-US" sz="3200" dirty="0">
                <a:cs typeface="Arial" pitchFamily="34" charset="0"/>
              </a:rPr>
              <a:t> </a:t>
            </a:r>
            <a:r>
              <a:rPr lang="ro-RO" sz="3200" dirty="0">
                <a:cs typeface="Arial" pitchFamily="34" charset="0"/>
              </a:rPr>
              <a:t>Act responsibly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568500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cs typeface="Arial" panose="020B0604020202020204" pitchFamily="34" charset="0"/>
              </a:rPr>
              <a:t>Definition of ethics</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062103"/>
          </a:xfrm>
          <a:prstGeom prst="rect">
            <a:avLst/>
          </a:prstGeom>
          <a:noFill/>
        </p:spPr>
        <p:txBody>
          <a:bodyPr wrap="square" rtlCol="0">
            <a:spAutoFit/>
          </a:bodyPr>
          <a:lstStyle/>
          <a:p>
            <a:pPr algn="just"/>
            <a:r>
              <a:rPr lang="en-GB" sz="3200" u="sng" dirty="0">
                <a:cs typeface="Arial" panose="020B0604020202020204" pitchFamily="34" charset="0"/>
              </a:rPr>
              <a:t>Ethics</a:t>
            </a:r>
            <a:r>
              <a:rPr lang="en-GB" sz="3200" dirty="0">
                <a:cs typeface="Arial" panose="020B0604020202020204" pitchFamily="34" charset="0"/>
              </a:rPr>
              <a:t> are the basic, moral ground rules by which we live our lives and make decisions.</a:t>
            </a:r>
          </a:p>
          <a:p>
            <a:pPr algn="just"/>
            <a:endParaRPr lang="en-GB" sz="3200" dirty="0">
              <a:cs typeface="Arial" panose="020B0604020202020204" pitchFamily="34" charset="0"/>
            </a:endParaRPr>
          </a:p>
          <a:p>
            <a:pPr algn="just"/>
            <a:r>
              <a:rPr lang="en-GB" sz="3200" dirty="0">
                <a:cs typeface="Arial" panose="020B0604020202020204" pitchFamily="34" charset="0"/>
              </a:rPr>
              <a:t>Ethical behaviours show:</a:t>
            </a:r>
            <a:endParaRPr lang="en-GB" sz="4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hteck 2">
            <a:extLst>
              <a:ext uri="{FF2B5EF4-FFF2-40B4-BE49-F238E27FC236}">
                <a16:creationId xmlns:a16="http://schemas.microsoft.com/office/drawing/2014/main" xmlns="" id="{893E9962-2F21-4CDF-A402-C1E7D2BF5F5A}"/>
              </a:ext>
            </a:extLst>
          </p:cNvPr>
          <p:cNvSpPr/>
          <p:nvPr/>
        </p:nvSpPr>
        <p:spPr>
          <a:xfrm>
            <a:off x="4888616" y="5436524"/>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E08041"/>
                </a:solidFill>
              </a:rPr>
              <a:t>Integrity</a:t>
            </a:r>
          </a:p>
        </p:txBody>
      </p:sp>
      <p:sp>
        <p:nvSpPr>
          <p:cNvPr id="9" name="Rechteck 4">
            <a:extLst>
              <a:ext uri="{FF2B5EF4-FFF2-40B4-BE49-F238E27FC236}">
                <a16:creationId xmlns:a16="http://schemas.microsoft.com/office/drawing/2014/main" xmlns="" id="{99B59C19-B777-4EA9-9DF5-19529421AB30}"/>
              </a:ext>
            </a:extLst>
          </p:cNvPr>
          <p:cNvSpPr/>
          <p:nvPr/>
        </p:nvSpPr>
        <p:spPr>
          <a:xfrm>
            <a:off x="3538616" y="4338045"/>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08041"/>
                </a:solidFill>
              </a:rPr>
              <a:t>Honesty</a:t>
            </a:r>
          </a:p>
        </p:txBody>
      </p:sp>
      <p:sp>
        <p:nvSpPr>
          <p:cNvPr id="16" name="Rechteck 5">
            <a:extLst>
              <a:ext uri="{FF2B5EF4-FFF2-40B4-BE49-F238E27FC236}">
                <a16:creationId xmlns:a16="http://schemas.microsoft.com/office/drawing/2014/main" xmlns="" id="{CD200331-648F-4092-9CA4-90EA4F3628F9}"/>
              </a:ext>
            </a:extLst>
          </p:cNvPr>
          <p:cNvSpPr/>
          <p:nvPr/>
        </p:nvSpPr>
        <p:spPr>
          <a:xfrm>
            <a:off x="8354128" y="3303503"/>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08041"/>
                </a:solidFill>
              </a:rPr>
              <a:t>Responsibility</a:t>
            </a:r>
          </a:p>
        </p:txBody>
      </p:sp>
      <p:sp>
        <p:nvSpPr>
          <p:cNvPr id="17" name="Rechteck 6">
            <a:extLst>
              <a:ext uri="{FF2B5EF4-FFF2-40B4-BE49-F238E27FC236}">
                <a16:creationId xmlns:a16="http://schemas.microsoft.com/office/drawing/2014/main" xmlns="" id="{4BBAF48E-E689-4B56-871C-BE78232A2706}"/>
              </a:ext>
            </a:extLst>
          </p:cNvPr>
          <p:cNvSpPr/>
          <p:nvPr/>
        </p:nvSpPr>
        <p:spPr>
          <a:xfrm>
            <a:off x="9590085" y="4338045"/>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E08041"/>
                </a:solidFill>
              </a:rPr>
              <a:t>Courage</a:t>
            </a:r>
          </a:p>
        </p:txBody>
      </p:sp>
      <p:sp>
        <p:nvSpPr>
          <p:cNvPr id="18" name="Rechteck 7">
            <a:extLst>
              <a:ext uri="{FF2B5EF4-FFF2-40B4-BE49-F238E27FC236}">
                <a16:creationId xmlns:a16="http://schemas.microsoft.com/office/drawing/2014/main" xmlns="" id="{CACEF80D-5D11-4522-A328-0283CA1C23C8}"/>
              </a:ext>
            </a:extLst>
          </p:cNvPr>
          <p:cNvSpPr/>
          <p:nvPr/>
        </p:nvSpPr>
        <p:spPr>
          <a:xfrm>
            <a:off x="8986097" y="5372587"/>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08041"/>
                </a:solidFill>
              </a:rPr>
              <a:t>Commitment</a:t>
            </a:r>
          </a:p>
        </p:txBody>
      </p:sp>
      <p:pic>
        <p:nvPicPr>
          <p:cNvPr id="19" name="Grafik 22">
            <a:extLst>
              <a:ext uri="{FF2B5EF4-FFF2-40B4-BE49-F238E27FC236}">
                <a16:creationId xmlns:a16="http://schemas.microsoft.com/office/drawing/2014/main" xmlns="" id="{79ED7746-EEFF-43E1-862D-75FD5DC27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616" y="2402826"/>
            <a:ext cx="3129565" cy="3129565"/>
          </a:xfrm>
          <a:prstGeom prst="rect">
            <a:avLst/>
          </a:prstGeom>
        </p:spPr>
      </p:pic>
      <p:sp>
        <p:nvSpPr>
          <p:cNvPr id="20"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22"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3" name="Immagin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Three different levels of impact</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a:cs typeface="Arial" pitchFamily="34" charset="0"/>
              </a:rPr>
              <a:t>Foundation</a:t>
            </a:r>
            <a:r>
              <a:rPr lang="en-US" sz="3200" dirty="0">
                <a:cs typeface="Arial" pitchFamily="34" charset="0"/>
              </a:rPr>
              <a:t>: learners can </a:t>
            </a:r>
            <a:r>
              <a:rPr lang="en-GB" sz="3200" dirty="0">
                <a:cs typeface="Arial" pitchFamily="34" charset="0"/>
              </a:rPr>
              <a:t>recognise</a:t>
            </a:r>
            <a:r>
              <a:rPr lang="en-US" sz="3200" dirty="0">
                <a:cs typeface="Arial" pitchFamily="34" charset="0"/>
              </a:rPr>
              <a:t> the impact of their choices and behaviors, both within the community and the environment</a:t>
            </a:r>
          </a:p>
          <a:p>
            <a:pPr marL="457200" indent="-457200" algn="just">
              <a:buFont typeface="Arial" panose="020B0604020202020204" pitchFamily="34" charset="0"/>
              <a:buChar char="•"/>
            </a:pPr>
            <a:endParaRPr lang="en-US" sz="3200" dirty="0">
              <a:cs typeface="Arial" pitchFamily="34" charset="0"/>
            </a:endParaRPr>
          </a:p>
          <a:p>
            <a:pPr marL="457200" indent="-457200" algn="just">
              <a:buFont typeface="Arial" panose="020B0604020202020204" pitchFamily="34" charset="0"/>
              <a:buChar char="•"/>
            </a:pPr>
            <a:r>
              <a:rPr lang="en-US" sz="3200" b="1" dirty="0">
                <a:cs typeface="Arial" pitchFamily="34" charset="0"/>
              </a:rPr>
              <a:t>Intermediate</a:t>
            </a:r>
            <a:r>
              <a:rPr lang="en-US" sz="3200" dirty="0">
                <a:cs typeface="Arial" pitchFamily="34" charset="0"/>
              </a:rPr>
              <a:t>: learners are driven by ethics and sustainability when making decisions</a:t>
            </a:r>
          </a:p>
          <a:p>
            <a:pPr marL="457200" indent="-457200" algn="just">
              <a:buFont typeface="Arial" panose="020B0604020202020204" pitchFamily="34" charset="0"/>
              <a:buChar char="•"/>
            </a:pPr>
            <a:endParaRPr lang="en-US" sz="3200" dirty="0">
              <a:cs typeface="Arial" pitchFamily="34" charset="0"/>
            </a:endParaRPr>
          </a:p>
          <a:p>
            <a:pPr marL="457200" indent="-457200" algn="just">
              <a:buFont typeface="Arial" panose="020B0604020202020204" pitchFamily="34" charset="0"/>
              <a:buChar char="•"/>
            </a:pPr>
            <a:r>
              <a:rPr lang="en-US" sz="3200" b="1" dirty="0">
                <a:cs typeface="Arial" pitchFamily="34" charset="0"/>
              </a:rPr>
              <a:t>Advanced</a:t>
            </a:r>
            <a:r>
              <a:rPr lang="en-US" sz="3200" dirty="0">
                <a:cs typeface="Arial" pitchFamily="34" charset="0"/>
              </a:rPr>
              <a:t>: learners act to make sure that their ethical and sustainability goals are met</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085850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Entrepreneurship and Ethics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US" sz="3200" u="sng" dirty="0">
                <a:cs typeface="Arial" pitchFamily="34" charset="0"/>
              </a:rPr>
              <a:t>An entrepreneurship training program</a:t>
            </a:r>
            <a:r>
              <a:rPr lang="en-US" sz="3200" dirty="0">
                <a:cs typeface="Arial" pitchFamily="34" charset="0"/>
              </a:rPr>
              <a:t> for businesses to maintain ethical standards it should include criteria to enable managers to make decisions in light of the impact on the entire </a:t>
            </a:r>
            <a:r>
              <a:rPr lang="en-GB" sz="3200" dirty="0">
                <a:cs typeface="Arial" pitchFamily="34" charset="0"/>
              </a:rPr>
              <a:t>organisation</a:t>
            </a:r>
            <a:r>
              <a:rPr lang="en-US" sz="3200" dirty="0">
                <a:cs typeface="Arial" pitchFamily="34" charset="0"/>
              </a:rPr>
              <a:t>.</a:t>
            </a:r>
          </a:p>
          <a:p>
            <a:pPr algn="just"/>
            <a:endParaRPr lang="en-US" sz="3200" dirty="0">
              <a:cs typeface="Arial" pitchFamily="34" charset="0"/>
            </a:endParaRPr>
          </a:p>
          <a:p>
            <a:pPr algn="just"/>
            <a:r>
              <a:rPr lang="en-US" sz="3200" dirty="0">
                <a:cs typeface="Arial" pitchFamily="34" charset="0"/>
              </a:rPr>
              <a:t>This program must be designed to create an awareness of opportunities in the field of entrepreneurship with an ethical component. </a:t>
            </a:r>
            <a:endParaRPr lang="en-GB" sz="3200" dirty="0">
              <a:cs typeface="Arial" pitchFamily="34" charset="0"/>
            </a:endParaRP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751921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The impact assessment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CA" sz="3200" dirty="0">
                <a:cs typeface="Arial" pitchFamily="34" charset="0"/>
              </a:rPr>
              <a:t>Impact assessment is the process of identifying the future consequences of a current or proposed action.</a:t>
            </a:r>
          </a:p>
          <a:p>
            <a:pPr algn="just"/>
            <a:endParaRPr lang="en-CA" sz="3200" dirty="0">
              <a:cs typeface="Arial" pitchFamily="34" charset="0"/>
            </a:endParaRPr>
          </a:p>
          <a:p>
            <a:pPr algn="just"/>
            <a:r>
              <a:rPr lang="en-US" sz="3200" dirty="0">
                <a:cs typeface="Arial" pitchFamily="34" charset="0"/>
              </a:rPr>
              <a:t>It helps to estimate the different effects (positive and negative) of any policy being implemented. It consequently takes into account the different needs, characteristics, priorities, behaviors of the users at whom the policies are </a:t>
            </a:r>
            <a:r>
              <a:rPr lang="en-GB" sz="3200" dirty="0">
                <a:cs typeface="Arial" pitchFamily="34" charset="0"/>
              </a:rPr>
              <a:t>ultimately aimed at (European Commission, </a:t>
            </a:r>
            <a:r>
              <a:rPr lang="en-GB" sz="3200">
                <a:cs typeface="Arial" pitchFamily="34" charset="0"/>
              </a:rPr>
              <a:t>2003).</a:t>
            </a:r>
            <a:endParaRPr lang="en-GB" sz="3200" dirty="0">
              <a:cs typeface="Arial"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246265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cs typeface="Arial" pitchFamily="34" charset="0"/>
              </a:rPr>
              <a:t>What this means for leaders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703852"/>
          </a:xfrm>
          <a:prstGeom prst="rect">
            <a:avLst/>
          </a:prstGeom>
          <a:noFill/>
        </p:spPr>
        <p:txBody>
          <a:bodyPr wrap="square" rtlCol="0">
            <a:spAutoFit/>
          </a:bodyPr>
          <a:lstStyle/>
          <a:p>
            <a:pPr algn="just">
              <a:spcBef>
                <a:spcPts val="416"/>
              </a:spcBef>
              <a:buSzPct val="85000"/>
            </a:pPr>
            <a:r>
              <a:rPr lang="en-US" sz="3200" dirty="0">
                <a:cs typeface="Arial" pitchFamily="34" charset="0"/>
              </a:rPr>
              <a:t>Leaders must:</a:t>
            </a:r>
          </a:p>
          <a:p>
            <a:pPr marL="342900" indent="-342900" algn="just">
              <a:spcBef>
                <a:spcPts val="416"/>
              </a:spcBef>
              <a:buSzPct val="85000"/>
              <a:buFont typeface="Arial" panose="020B0604020202020204" pitchFamily="34" charset="0"/>
              <a:buChar char="•"/>
            </a:pPr>
            <a:r>
              <a:rPr lang="en-US" sz="3200" dirty="0">
                <a:cs typeface="Arial" pitchFamily="34" charset="0"/>
              </a:rPr>
              <a:t>Monitor long- and short-term global risks and assess impact on organizational strategies</a:t>
            </a:r>
          </a:p>
          <a:p>
            <a:pPr algn="just">
              <a:spcBef>
                <a:spcPts val="416"/>
              </a:spcBef>
              <a:buSzPct val="85000"/>
            </a:pPr>
            <a:endParaRPr lang="en-US" sz="3200" dirty="0">
              <a:cs typeface="Arial" pitchFamily="34" charset="0"/>
            </a:endParaRPr>
          </a:p>
          <a:p>
            <a:pPr marL="342900" indent="-342900" algn="just">
              <a:spcBef>
                <a:spcPts val="416"/>
              </a:spcBef>
              <a:buSzPct val="85000"/>
              <a:buFont typeface="Arial" panose="020B0604020202020204" pitchFamily="34" charset="0"/>
              <a:buChar char="•"/>
            </a:pPr>
            <a:r>
              <a:rPr lang="en-US" sz="3200" dirty="0">
                <a:cs typeface="Arial" pitchFamily="34" charset="0"/>
              </a:rPr>
              <a:t>Measure how fast to change by monitoring both internal and external factors.</a:t>
            </a:r>
          </a:p>
          <a:p>
            <a:pPr marL="511175" lvl="3" indent="-168275" algn="just">
              <a:spcBef>
                <a:spcPts val="208"/>
              </a:spcBef>
              <a:buSzPct val="85000"/>
              <a:buFont typeface="Calibri" panose="020F0502020204030204" pitchFamily="34" charset="0"/>
              <a:buChar char="‒"/>
            </a:pPr>
            <a:r>
              <a:rPr lang="en-US" sz="3200" dirty="0">
                <a:cs typeface="Arial" pitchFamily="34" charset="0"/>
              </a:rPr>
              <a:t>What are current and future competitors doing?</a:t>
            </a:r>
          </a:p>
          <a:p>
            <a:pPr marL="511175" lvl="3" indent="-168275" algn="just">
              <a:buSzPct val="85000"/>
              <a:buFont typeface="Calibri" panose="020F0502020204030204" pitchFamily="34" charset="0"/>
              <a:buChar char="‒"/>
            </a:pPr>
            <a:r>
              <a:rPr lang="en-US" sz="3200" dirty="0">
                <a:cs typeface="Arial" pitchFamily="34" charset="0"/>
              </a:rPr>
              <a:t>How much team development needs to occur?</a:t>
            </a:r>
          </a:p>
          <a:p>
            <a:pPr marL="511175" lvl="3" indent="-168275" algn="just">
              <a:buSzPct val="85000"/>
              <a:buFont typeface="Calibri" panose="020F0502020204030204" pitchFamily="34" charset="0"/>
              <a:buChar char="‒"/>
            </a:pPr>
            <a:r>
              <a:rPr lang="en-US" sz="3200" dirty="0">
                <a:cs typeface="Arial" pitchFamily="34" charset="0"/>
              </a:rPr>
              <a:t>How much communication should be taking place?</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870011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cs typeface="Arial" pitchFamily="34" charset="0"/>
              </a:rPr>
              <a:t>What this means for leaders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200876"/>
          </a:xfrm>
          <a:prstGeom prst="rect">
            <a:avLst/>
          </a:prstGeom>
          <a:noFill/>
        </p:spPr>
        <p:txBody>
          <a:bodyPr wrap="square" rtlCol="0">
            <a:spAutoFit/>
          </a:bodyPr>
          <a:lstStyle/>
          <a:p>
            <a:pPr algn="just">
              <a:spcBef>
                <a:spcPts val="416"/>
              </a:spcBef>
              <a:buSzPct val="85000"/>
            </a:pPr>
            <a:r>
              <a:rPr lang="en-US" sz="3200" dirty="0">
                <a:cs typeface="Arial" pitchFamily="34" charset="0"/>
              </a:rPr>
              <a:t>If leaders move too slowly, they lead their teams into failure, into non-competitiveness. </a:t>
            </a:r>
          </a:p>
          <a:p>
            <a:pPr algn="just">
              <a:spcBef>
                <a:spcPts val="416"/>
              </a:spcBef>
              <a:buSzPct val="85000"/>
            </a:pPr>
            <a:endParaRPr lang="en-US" sz="3200" dirty="0">
              <a:cs typeface="Arial" pitchFamily="34" charset="0"/>
            </a:endParaRPr>
          </a:p>
          <a:p>
            <a:pPr algn="just">
              <a:spcBef>
                <a:spcPts val="416"/>
              </a:spcBef>
              <a:buSzPct val="85000"/>
            </a:pPr>
            <a:r>
              <a:rPr lang="en-US" sz="3200" dirty="0">
                <a:cs typeface="Arial" pitchFamily="34" charset="0"/>
              </a:rPr>
              <a:t>Knowing how to drive and manage change is key to remaining competitive and relevant in a shifting environment.</a:t>
            </a:r>
            <a:endParaRPr lang="en-GB" sz="3200" dirty="0">
              <a:cs typeface="Arial" pitchFamily="34" charset="0"/>
            </a:endParaRPr>
          </a:p>
          <a:p>
            <a:pPr algn="just">
              <a:spcBef>
                <a:spcPts val="416"/>
              </a:spcBef>
              <a:buSzPct val="85000"/>
            </a:pPr>
            <a:endParaRPr lang="en-US" sz="3200" dirty="0">
              <a:solidFill>
                <a:schemeClr val="bg1">
                  <a:lumMod val="50000"/>
                </a:schemeClr>
              </a:solidFill>
              <a:cs typeface="Arial"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646005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cs typeface="Arial" pitchFamily="34" charset="0"/>
              </a:rPr>
              <a:t>Assess your core activities</a:t>
            </a:r>
            <a:endParaRPr lang="en-US" sz="4800" b="1" dirty="0">
              <a:cs typeface="Arial"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en-US" sz="3200" dirty="0">
                <a:cs typeface="Arial" pitchFamily="34" charset="0"/>
              </a:rPr>
              <a:t>A good starting point for your review is </a:t>
            </a:r>
            <a:r>
              <a:rPr lang="en-US" sz="3200" u="sng" dirty="0">
                <a:cs typeface="Arial" pitchFamily="34" charset="0"/>
              </a:rPr>
              <a:t>to evaluate what you actually do</a:t>
            </a:r>
            <a:r>
              <a:rPr lang="en-US" sz="3200" dirty="0">
                <a:cs typeface="Arial" pitchFamily="34" charset="0"/>
              </a:rPr>
              <a:t> – your core activities, the products that you make, or services that you provide. </a:t>
            </a:r>
          </a:p>
          <a:p>
            <a:pPr algn="just"/>
            <a:endParaRPr lang="en-US" sz="3200" dirty="0">
              <a:cs typeface="Arial" pitchFamily="34" charset="0"/>
            </a:endParaRPr>
          </a:p>
          <a:p>
            <a:pPr algn="just"/>
            <a:r>
              <a:rPr lang="en-US" sz="3200" dirty="0">
                <a:cs typeface="Arial" pitchFamily="34" charset="0"/>
              </a:rPr>
              <a:t>Ask yourself what makes them successful, how they could be improved and whether you could launch new or complementary products or services.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536047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cs typeface="Arial" pitchFamily="34" charset="0"/>
              </a:rPr>
              <a:t>Key questions about your offer</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A34E06B9-0449-4275-9F56-C9F6FA10DB05}"/>
              </a:ext>
            </a:extLst>
          </p:cNvPr>
          <p:cNvGraphicFramePr>
            <a:graphicFrameLocks noGrp="1"/>
          </p:cNvGraphicFramePr>
          <p:nvPr>
            <p:extLst>
              <p:ext uri="{D42A27DB-BD31-4B8C-83A1-F6EECF244321}">
                <p14:modId xmlns:p14="http://schemas.microsoft.com/office/powerpoint/2010/main" val="2583518399"/>
              </p:ext>
            </p:extLst>
          </p:nvPr>
        </p:nvGraphicFramePr>
        <p:xfrm>
          <a:off x="515403" y="1324623"/>
          <a:ext cx="11161194" cy="4826692"/>
        </p:xfrm>
        <a:graphic>
          <a:graphicData uri="http://schemas.openxmlformats.org/drawingml/2006/table">
            <a:tbl>
              <a:tblPr firstRow="1" bandRow="1">
                <a:tableStyleId>{5C22544A-7EE6-4342-B048-85BDC9FD1C3A}</a:tableStyleId>
              </a:tblPr>
              <a:tblGrid>
                <a:gridCol w="5580597">
                  <a:extLst>
                    <a:ext uri="{9D8B030D-6E8A-4147-A177-3AD203B41FA5}">
                      <a16:colId xmlns:a16="http://schemas.microsoft.com/office/drawing/2014/main" xmlns="" val="480741616"/>
                    </a:ext>
                  </a:extLst>
                </a:gridCol>
                <a:gridCol w="5580597">
                  <a:extLst>
                    <a:ext uri="{9D8B030D-6E8A-4147-A177-3AD203B41FA5}">
                      <a16:colId xmlns:a16="http://schemas.microsoft.com/office/drawing/2014/main" xmlns="" val="4252375242"/>
                    </a:ext>
                  </a:extLst>
                </a:gridCol>
              </a:tblGrid>
              <a:tr h="911519">
                <a:tc>
                  <a:txBody>
                    <a:bodyPr/>
                    <a:lstStyle/>
                    <a:p>
                      <a:r>
                        <a:rPr lang="en-GB" dirty="0">
                          <a:solidFill>
                            <a:schemeClr val="tx1"/>
                          </a:solidFill>
                          <a:latin typeface="+mn-lt"/>
                        </a:rPr>
                        <a:t>How effectively are you matching your goods and services to your customers' needs? </a:t>
                      </a:r>
                      <a:endParaRPr lang="it-IT"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GB" b="0" dirty="0">
                          <a:solidFill>
                            <a:schemeClr val="tx1"/>
                          </a:solidFill>
                          <a:latin typeface="+mn-lt"/>
                        </a:rPr>
                        <a:t>If you're not quite sure what those needs are, you could carry out further market or customer analysis. </a:t>
                      </a:r>
                      <a:endParaRPr lang="it-IT"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566436689"/>
                  </a:ext>
                </a:extLst>
              </a:tr>
              <a:tr h="911519">
                <a:tc>
                  <a:txBody>
                    <a:bodyPr/>
                    <a:lstStyle/>
                    <a:p>
                      <a:r>
                        <a:rPr lang="en-GB" b="1" dirty="0">
                          <a:solidFill>
                            <a:schemeClr val="tx1"/>
                          </a:solidFill>
                          <a:latin typeface="+mn-lt"/>
                        </a:rPr>
                        <a:t>Which of your products and services are succeeding? Which aren't performing as planned? </a:t>
                      </a:r>
                      <a:endParaRPr lang="it-IT"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GB" b="0" dirty="0">
                          <a:solidFill>
                            <a:schemeClr val="tx1"/>
                          </a:solidFill>
                          <a:latin typeface="+mn-lt"/>
                        </a:rPr>
                        <a:t>Decide which products and services offer both a high percentage of sales and high profit margins.</a:t>
                      </a:r>
                    </a:p>
                    <a:p>
                      <a:endParaRPr lang="it-IT"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3734689822"/>
                  </a:ext>
                </a:extLst>
              </a:tr>
              <a:tr h="1537733">
                <a:tc>
                  <a:txBody>
                    <a:bodyPr/>
                    <a:lstStyle/>
                    <a:p>
                      <a:r>
                        <a:rPr lang="en-GB" b="1" dirty="0">
                          <a:solidFill>
                            <a:schemeClr val="tx1"/>
                          </a:solidFill>
                          <a:latin typeface="+mn-lt"/>
                        </a:rPr>
                        <a:t>What's really behind the problems of a product or service? </a:t>
                      </a:r>
                      <a:endParaRPr lang="it-IT"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GB" b="0" dirty="0">
                          <a:solidFill>
                            <a:schemeClr val="tx1"/>
                          </a:solidFill>
                          <a:latin typeface="+mn-lt"/>
                        </a:rPr>
                        <a:t>Consider areas such as pricing, marketing, sales and after-sales service, design, packaging and systems during your review. Look for "quick wins" that give you the breathing space to make more fundamental improvements.</a:t>
                      </a:r>
                    </a:p>
                    <a:p>
                      <a:endParaRPr lang="it-IT"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3864158994"/>
                  </a:ext>
                </a:extLst>
              </a:tr>
              <a:tr h="1294933">
                <a:tc>
                  <a:txBody>
                    <a:bodyPr/>
                    <a:lstStyle/>
                    <a:p>
                      <a:r>
                        <a:rPr lang="en-GB" b="1" dirty="0">
                          <a:solidFill>
                            <a:schemeClr val="tx1"/>
                          </a:solidFill>
                          <a:latin typeface="+mn-lt"/>
                        </a:rPr>
                        <a:t>Are you reviewing costs frequently? Are you keeping a close enough eye on your direct costs, your overheads and your assets? Are there different ways of doing things or new materials you could use that would lower your costs? </a:t>
                      </a:r>
                      <a:endParaRPr lang="it-IT"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GB" b="0" dirty="0">
                          <a:solidFill>
                            <a:schemeClr val="tx1"/>
                          </a:solidFill>
                          <a:latin typeface="+mn-lt"/>
                        </a:rPr>
                        <a:t>Consider ways in which you can negotiate better deals with your suppliers.</a:t>
                      </a:r>
                      <a:endParaRPr lang="it-IT"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911294328"/>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3"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233930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r>
              <a:rPr lang="en-US" sz="4800" b="1" dirty="0"/>
              <a:t>Impact of entrepreneurial training</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19011F6C-FA3D-42F9-87C8-5241872DEFCA}"/>
              </a:ext>
            </a:extLst>
          </p:cNvPr>
          <p:cNvGraphicFramePr>
            <a:graphicFrameLocks noGrp="1"/>
          </p:cNvGraphicFramePr>
          <p:nvPr>
            <p:extLst>
              <p:ext uri="{D42A27DB-BD31-4B8C-83A1-F6EECF244321}">
                <p14:modId xmlns:p14="http://schemas.microsoft.com/office/powerpoint/2010/main" val="2227759206"/>
              </p:ext>
            </p:extLst>
          </p:nvPr>
        </p:nvGraphicFramePr>
        <p:xfrm>
          <a:off x="446315" y="1199087"/>
          <a:ext cx="11299370" cy="4693920"/>
        </p:xfrm>
        <a:graphic>
          <a:graphicData uri="http://schemas.openxmlformats.org/drawingml/2006/table">
            <a:tbl>
              <a:tblPr firstRow="1" bandRow="1">
                <a:tableStyleId>{5C22544A-7EE6-4342-B048-85BDC9FD1C3A}</a:tableStyleId>
              </a:tblPr>
              <a:tblGrid>
                <a:gridCol w="2259874">
                  <a:extLst>
                    <a:ext uri="{9D8B030D-6E8A-4147-A177-3AD203B41FA5}">
                      <a16:colId xmlns:a16="http://schemas.microsoft.com/office/drawing/2014/main" xmlns="" val="4207146655"/>
                    </a:ext>
                  </a:extLst>
                </a:gridCol>
                <a:gridCol w="2259874">
                  <a:extLst>
                    <a:ext uri="{9D8B030D-6E8A-4147-A177-3AD203B41FA5}">
                      <a16:colId xmlns:a16="http://schemas.microsoft.com/office/drawing/2014/main" xmlns="" val="1218829899"/>
                    </a:ext>
                  </a:extLst>
                </a:gridCol>
                <a:gridCol w="2259874">
                  <a:extLst>
                    <a:ext uri="{9D8B030D-6E8A-4147-A177-3AD203B41FA5}">
                      <a16:colId xmlns:a16="http://schemas.microsoft.com/office/drawing/2014/main" xmlns="" val="783528301"/>
                    </a:ext>
                  </a:extLst>
                </a:gridCol>
                <a:gridCol w="2259874">
                  <a:extLst>
                    <a:ext uri="{9D8B030D-6E8A-4147-A177-3AD203B41FA5}">
                      <a16:colId xmlns:a16="http://schemas.microsoft.com/office/drawing/2014/main" xmlns="" val="2078243402"/>
                    </a:ext>
                  </a:extLst>
                </a:gridCol>
                <a:gridCol w="2259874">
                  <a:extLst>
                    <a:ext uri="{9D8B030D-6E8A-4147-A177-3AD203B41FA5}">
                      <a16:colId xmlns:a16="http://schemas.microsoft.com/office/drawing/2014/main" xmlns="" val="3374226279"/>
                    </a:ext>
                  </a:extLst>
                </a:gridCol>
              </a:tblGrid>
              <a:tr h="577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bg1"/>
                          </a:solidFill>
                          <a:latin typeface="+mn-lt"/>
                          <a:cs typeface="Arial" pitchFamily="34" charset="0"/>
                        </a:rPr>
                        <a:t>A</a:t>
                      </a:r>
                      <a:r>
                        <a:rPr lang="ro-RO" sz="2000" b="1" dirty="0">
                          <a:solidFill>
                            <a:schemeClr val="bg1"/>
                          </a:solidFill>
                          <a:latin typeface="+mn-lt"/>
                          <a:cs typeface="Arial" pitchFamily="34" charset="0"/>
                        </a:rPr>
                        <a:t>ttitudes</a:t>
                      </a:r>
                      <a:endParaRPr lang="en-US" sz="2000" b="1" dirty="0">
                        <a:solidFill>
                          <a:schemeClr val="bg1"/>
                        </a:solidFill>
                        <a:latin typeface="+mn-lt"/>
                        <a:cs typeface="Arial" pitchFamily="34" charset="0"/>
                      </a:endParaRPr>
                    </a:p>
                  </a:txBody>
                  <a:tcPr anchor="ctr">
                    <a:solidFill>
                      <a:srgbClr val="E08041"/>
                    </a:solidFill>
                  </a:tcPr>
                </a:tc>
                <a:tc>
                  <a:txBody>
                    <a:bodyPr/>
                    <a:lstStyle/>
                    <a:p>
                      <a:r>
                        <a:rPr lang="it-IT" sz="2000" dirty="0">
                          <a:solidFill>
                            <a:schemeClr val="bg1"/>
                          </a:solidFill>
                          <a:latin typeface="+mn-lt"/>
                        </a:rPr>
                        <a:t>Project Management</a:t>
                      </a:r>
                    </a:p>
                  </a:txBody>
                  <a:tcPr anchor="ctr">
                    <a:solidFill>
                      <a:srgbClr val="E0804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Abilities and soft competences</a:t>
                      </a:r>
                    </a:p>
                  </a:txBody>
                  <a:tcPr anchor="ctr">
                    <a:solidFill>
                      <a:srgbClr val="E08041"/>
                    </a:solidFill>
                  </a:tcPr>
                </a:tc>
                <a:tc>
                  <a:txBody>
                    <a:bodyPr/>
                    <a:lstStyle/>
                    <a:p>
                      <a:pPr marL="0" algn="l" defTabSz="914400" rtl="0" eaLnBrk="1" latinLnBrk="0" hangingPunct="1"/>
                      <a:r>
                        <a:rPr lang="en-GB" sz="2000" b="1" kern="1200" noProof="0">
                          <a:solidFill>
                            <a:schemeClr val="bg1"/>
                          </a:solidFill>
                          <a:latin typeface="+mn-lt"/>
                          <a:ea typeface="+mn-ea"/>
                          <a:cs typeface="+mn-cs"/>
                        </a:rPr>
                        <a:t>Communication</a:t>
                      </a:r>
                    </a:p>
                  </a:txBody>
                  <a:tcPr anchor="ctr">
                    <a:solidFill>
                      <a:srgbClr val="E08041"/>
                    </a:solidFill>
                  </a:tcPr>
                </a:tc>
                <a:tc>
                  <a:txBody>
                    <a:bodyPr/>
                    <a:lstStyle/>
                    <a:p>
                      <a:pPr marL="0" algn="l" defTabSz="914400" rtl="0" eaLnBrk="1" latinLnBrk="0" hangingPunct="1"/>
                      <a:r>
                        <a:rPr lang="en-GB" sz="2000" b="1" kern="1200" noProof="0" dirty="0">
                          <a:solidFill>
                            <a:schemeClr val="bg1"/>
                          </a:solidFill>
                          <a:latin typeface="+mn-lt"/>
                          <a:ea typeface="+mn-ea"/>
                          <a:cs typeface="+mn-cs"/>
                        </a:rPr>
                        <a:t>Reputation</a:t>
                      </a:r>
                    </a:p>
                  </a:txBody>
                  <a:tcPr anchor="ctr">
                    <a:solidFill>
                      <a:srgbClr val="E08041"/>
                    </a:solidFill>
                  </a:tcPr>
                </a:tc>
                <a:extLst>
                  <a:ext uri="{0D108BD9-81ED-4DB2-BD59-A6C34878D82A}">
                    <a16:rowId xmlns:a16="http://schemas.microsoft.com/office/drawing/2014/main" xmlns="" val="1715920008"/>
                  </a:ext>
                </a:extLst>
              </a:tr>
              <a:tr h="3891521">
                <a:tc>
                  <a:txBody>
                    <a:bodyPr/>
                    <a:lstStyle/>
                    <a:p>
                      <a:pPr marL="285750" indent="-285750">
                        <a:buFont typeface="Arial" panose="020B0604020202020204" pitchFamily="34" charset="0"/>
                        <a:buChar char="•"/>
                      </a:pPr>
                      <a:r>
                        <a:rPr lang="en-US" sz="1600" dirty="0">
                          <a:latin typeface="+mn-lt"/>
                          <a:cs typeface="Arial" pitchFamily="34" charset="0"/>
                        </a:rPr>
                        <a:t>looking for independence and freedom.</a:t>
                      </a:r>
                    </a:p>
                    <a:p>
                      <a:pPr marL="285750" indent="-285750">
                        <a:buFont typeface="Arial" panose="020B0604020202020204" pitchFamily="34" charset="0"/>
                        <a:buChar char="•"/>
                      </a:pPr>
                      <a:r>
                        <a:rPr lang="en-US" sz="1600" dirty="0">
                          <a:latin typeface="+mn-lt"/>
                          <a:cs typeface="Arial" pitchFamily="34" charset="0"/>
                        </a:rPr>
                        <a:t>be willing to organize and mobilize resources.</a:t>
                      </a:r>
                    </a:p>
                    <a:p>
                      <a:pPr marL="285750" indent="-285750">
                        <a:buFont typeface="Arial" panose="020B0604020202020204" pitchFamily="34" charset="0"/>
                        <a:buChar char="•"/>
                      </a:pPr>
                      <a:r>
                        <a:rPr lang="en-US" sz="1600" dirty="0">
                          <a:latin typeface="+mn-lt"/>
                          <a:cs typeface="Arial" pitchFamily="34" charset="0"/>
                        </a:rPr>
                        <a:t>feel able to take initiatives and manage the unexpected</a:t>
                      </a:r>
                    </a:p>
                    <a:p>
                      <a:pPr marL="285750" indent="-285750">
                        <a:buFont typeface="Arial" panose="020B0604020202020204" pitchFamily="34" charset="0"/>
                        <a:buChar char="•"/>
                      </a:pPr>
                      <a:r>
                        <a:rPr lang="en-US" sz="1600" dirty="0">
                          <a:latin typeface="+mn-lt"/>
                          <a:cs typeface="Arial" pitchFamily="34" charset="0"/>
                        </a:rPr>
                        <a:t>feel efficient and performing in the tasks performed</a:t>
                      </a:r>
                    </a:p>
                    <a:p>
                      <a:endParaRPr lang="en-GB" sz="1600" noProof="0" dirty="0">
                        <a:solidFill>
                          <a:schemeClr val="tx1"/>
                        </a:solidFill>
                        <a:latin typeface="+mn-lt"/>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GB" sz="1600" noProof="0" dirty="0">
                          <a:solidFill>
                            <a:schemeClr val="tx1"/>
                          </a:solidFill>
                          <a:latin typeface="+mn-lt"/>
                        </a:rPr>
                        <a:t>search for adventure and challenging projects.</a:t>
                      </a:r>
                    </a:p>
                    <a:p>
                      <a:pPr marL="285750" indent="-285750">
                        <a:buFont typeface="Arial" panose="020B0604020202020204" pitchFamily="34" charset="0"/>
                        <a:buChar char="•"/>
                      </a:pPr>
                      <a:r>
                        <a:rPr lang="en-GB" sz="1600" noProof="0" dirty="0">
                          <a:solidFill>
                            <a:schemeClr val="tx1"/>
                          </a:solidFill>
                          <a:latin typeface="+mn-lt"/>
                        </a:rPr>
                        <a:t>on the motivation to initiate or enable the project on looking for an idea and market information</a:t>
                      </a:r>
                    </a:p>
                    <a:p>
                      <a:pPr marL="285750" indent="-285750">
                        <a:buFont typeface="Arial" panose="020B0604020202020204" pitchFamily="34" charset="0"/>
                        <a:buChar char="•"/>
                      </a:pPr>
                      <a:r>
                        <a:rPr lang="en-GB" sz="1600" noProof="0" dirty="0">
                          <a:solidFill>
                            <a:schemeClr val="tx1"/>
                          </a:solidFill>
                          <a:latin typeface="+mn-lt"/>
                        </a:rPr>
                        <a:t>the feeling of being captivated and profoundly engaged in the project</a:t>
                      </a:r>
                    </a:p>
                    <a:p>
                      <a:pPr marL="285750" indent="-285750">
                        <a:buFont typeface="Arial" panose="020B0604020202020204" pitchFamily="34" charset="0"/>
                        <a:buChar char="•"/>
                      </a:pPr>
                      <a:r>
                        <a:rPr lang="en-GB" sz="1600" noProof="0" dirty="0">
                          <a:solidFill>
                            <a:schemeClr val="tx1"/>
                          </a:solidFill>
                          <a:latin typeface="+mn-lt"/>
                        </a:rPr>
                        <a:t>the fact of having a global project procedure</a:t>
                      </a:r>
                    </a:p>
                    <a:p>
                      <a:endParaRPr lang="en-GB" sz="1600" noProof="0" dirty="0">
                        <a:solidFill>
                          <a:schemeClr val="tx1"/>
                        </a:solidFill>
                        <a:latin typeface="+mn-lt"/>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US" sz="1600" dirty="0">
                          <a:latin typeface="+mn-lt"/>
                          <a:cs typeface="Arial" pitchFamily="34" charset="0"/>
                        </a:rPr>
                        <a:t>on the entrepreneurial attitude: to feel supported by his entourage to be more efficient in his work</a:t>
                      </a:r>
                    </a:p>
                    <a:p>
                      <a:endParaRPr lang="en-GB" sz="1600" noProof="0" dirty="0">
                        <a:solidFill>
                          <a:schemeClr val="tx1"/>
                        </a:solidFill>
                        <a:latin typeface="+mn-lt"/>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US" sz="1600" dirty="0">
                          <a:latin typeface="+mn-lt"/>
                          <a:cs typeface="Arial" pitchFamily="34" charset="0"/>
                        </a:rPr>
                        <a:t>integration into the workplace and society</a:t>
                      </a:r>
                    </a:p>
                    <a:p>
                      <a:pPr marL="285750" indent="-285750">
                        <a:buFont typeface="Arial" panose="020B0604020202020204" pitchFamily="34" charset="0"/>
                        <a:buChar char="•"/>
                      </a:pPr>
                      <a:r>
                        <a:rPr lang="en-US" sz="1600" dirty="0">
                          <a:latin typeface="+mn-lt"/>
                          <a:cs typeface="Arial" pitchFamily="34" charset="0"/>
                        </a:rPr>
                        <a:t>interpersonal and communication skills</a:t>
                      </a:r>
                    </a:p>
                    <a:p>
                      <a:pPr marL="285750" indent="-285750">
                        <a:buFont typeface="Arial" panose="020B0604020202020204" pitchFamily="34" charset="0"/>
                        <a:buChar char="•"/>
                      </a:pPr>
                      <a:r>
                        <a:rPr lang="en-US" sz="1600" dirty="0">
                          <a:latin typeface="+mn-lt"/>
                          <a:cs typeface="Arial" pitchFamily="34" charset="0"/>
                        </a:rPr>
                        <a:t>learn to cooperate and have the spirit of the group</a:t>
                      </a:r>
                    </a:p>
                    <a:p>
                      <a:pPr marL="285750" indent="-285750">
                        <a:buFont typeface="Arial" panose="020B0604020202020204" pitchFamily="34" charset="0"/>
                        <a:buChar char="•"/>
                      </a:pPr>
                      <a:r>
                        <a:rPr lang="en-US" sz="1600" dirty="0">
                          <a:latin typeface="+mn-lt"/>
                          <a:cs typeface="Arial" pitchFamily="34" charset="0"/>
                        </a:rPr>
                        <a:t>adequately represent its environment</a:t>
                      </a:r>
                      <a:endParaRPr lang="en-GB" sz="1600" noProof="0" dirty="0">
                        <a:solidFill>
                          <a:schemeClr val="tx1"/>
                        </a:solidFill>
                        <a:latin typeface="+mn-lt"/>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US" sz="1600" dirty="0">
                          <a:latin typeface="+mn-lt"/>
                          <a:cs typeface="Arial" pitchFamily="34" charset="0"/>
                        </a:rPr>
                        <a:t>having the desire to be an “authority” on a specific field</a:t>
                      </a:r>
                    </a:p>
                    <a:p>
                      <a:endParaRPr lang="en-GB" sz="1600" noProof="0" dirty="0">
                        <a:solidFill>
                          <a:schemeClr val="tx1"/>
                        </a:solidFill>
                        <a:latin typeface="+mn-lt"/>
                      </a:endParaRPr>
                    </a:p>
                  </a:txBody>
                  <a:tcPr>
                    <a:solidFill>
                      <a:schemeClr val="accent2">
                        <a:lumMod val="40000"/>
                        <a:lumOff val="60000"/>
                      </a:schemeClr>
                    </a:solidFill>
                  </a:tcPr>
                </a:tc>
                <a:extLst>
                  <a:ext uri="{0D108BD9-81ED-4DB2-BD59-A6C34878D82A}">
                    <a16:rowId xmlns:a16="http://schemas.microsoft.com/office/drawing/2014/main" xmlns="" val="3704851312"/>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3"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99277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1.5 </a:t>
            </a:r>
            <a:r>
              <a:rPr lang="en-GB" sz="4400" b="1" dirty="0">
                <a:cs typeface="Arial" panose="020B0604020202020204" pitchFamily="34" charset="0"/>
              </a:rPr>
              <a:t>Ethical and sustainable thinking</a:t>
            </a:r>
            <a:r>
              <a:rPr lang="en-GB" sz="4400" b="1" dirty="0"/>
              <a:t> </a:t>
            </a:r>
          </a:p>
          <a:p>
            <a:pPr algn="ctr"/>
            <a:endParaRPr lang="en-GB" sz="1600" b="1" dirty="0"/>
          </a:p>
          <a:p>
            <a:pPr algn="ctr"/>
            <a:r>
              <a:rPr lang="en-GB" sz="4400" b="1" dirty="0"/>
              <a:t>1.5.D Be Accountable</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2"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5055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Background notion</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en-GB" sz="3200" dirty="0"/>
              <a:t>“Being Accountable” </a:t>
            </a:r>
            <a:r>
              <a:rPr lang="en-US" sz="3200" dirty="0">
                <a:cs typeface="Arial" pitchFamily="34" charset="0"/>
              </a:rPr>
              <a:t>is about </a:t>
            </a:r>
            <a:r>
              <a:rPr lang="en-GB" sz="3200" dirty="0">
                <a:cs typeface="Arial" pitchFamily="34" charset="0"/>
              </a:rPr>
              <a:t>recognising</a:t>
            </a:r>
            <a:r>
              <a:rPr lang="en-US" sz="3200" dirty="0">
                <a:cs typeface="Arial" pitchFamily="34" charset="0"/>
              </a:rPr>
              <a:t> the effect of one’s own choices and behavior within the community and the environment and being driven by ethics and sustainability, when making decisions. </a:t>
            </a:r>
          </a:p>
          <a:p>
            <a:pPr algn="just"/>
            <a:endParaRPr lang="en-US" sz="3200" dirty="0">
              <a:cs typeface="Arial" pitchFamily="34" charset="0"/>
            </a:endParaRPr>
          </a:p>
          <a:p>
            <a:pPr algn="just"/>
            <a:r>
              <a:rPr lang="en-US" sz="3200" dirty="0">
                <a:cs typeface="Arial" pitchFamily="34" charset="0"/>
              </a:rPr>
              <a:t>With that said, self-accountability relies on five major pillars…</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207749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Ethical Decision Making</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4798832" cy="5016758"/>
          </a:xfrm>
          <a:prstGeom prst="rect">
            <a:avLst/>
          </a:prstGeom>
          <a:noFill/>
        </p:spPr>
        <p:txBody>
          <a:bodyPr wrap="square" rtlCol="0">
            <a:spAutoFit/>
          </a:bodyPr>
          <a:lstStyle/>
          <a:p>
            <a:pPr algn="just"/>
            <a:r>
              <a:rPr lang="en-GB" sz="3200" u="sng" dirty="0">
                <a:cs typeface="Arial" panose="020B0604020202020204" pitchFamily="34" charset="0"/>
              </a:rPr>
              <a:t>Ethical decision-making</a:t>
            </a:r>
            <a:r>
              <a:rPr lang="en-GB" sz="3200" dirty="0">
                <a:cs typeface="Arial" panose="020B0604020202020204" pitchFamily="34" charset="0"/>
              </a:rPr>
              <a:t> is to </a:t>
            </a:r>
            <a:r>
              <a:rPr lang="en-US" sz="3200" dirty="0">
                <a:solidFill>
                  <a:prstClr val="black"/>
                </a:solidFill>
              </a:rPr>
              <a:t>assess the consequences and impact of ideas and actions that bring values as well as the effect of entrepreneurial action on the target community, the market, society and the environment. </a:t>
            </a:r>
            <a:endParaRPr lang="en-GB" sz="3200" dirty="0">
              <a:cs typeface="Arial" panose="020B0604020202020204" pitchFamily="34" charset="0"/>
            </a:endParaRP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3">
            <a:extLst>
              <a:ext uri="{FF2B5EF4-FFF2-40B4-BE49-F238E27FC236}">
                <a16:creationId xmlns:a16="http://schemas.microsoft.com/office/drawing/2014/main" xmlns="" id="{4A590AEE-C181-4C10-A96A-988051A33685}"/>
              </a:ext>
            </a:extLst>
          </p:cNvPr>
          <p:cNvGraphicFramePr/>
          <p:nvPr>
            <p:extLst>
              <p:ext uri="{D42A27DB-BD31-4B8C-83A1-F6EECF244321}">
                <p14:modId xmlns:p14="http://schemas.microsoft.com/office/powerpoint/2010/main" val="323458825"/>
              </p:ext>
            </p:extLst>
          </p:nvPr>
        </p:nvGraphicFramePr>
        <p:xfrm>
          <a:off x="4012513" y="1250943"/>
          <a:ext cx="8179487" cy="4533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1. Social Responsibility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046988"/>
          </a:xfrm>
          <a:prstGeom prst="rect">
            <a:avLst/>
          </a:prstGeom>
          <a:noFill/>
        </p:spPr>
        <p:txBody>
          <a:bodyPr wrap="square" rtlCol="0">
            <a:spAutoFit/>
          </a:bodyPr>
          <a:lstStyle/>
          <a:p>
            <a:pPr algn="just"/>
            <a:r>
              <a:rPr lang="en-US" sz="3200" dirty="0">
                <a:cs typeface="Arial" pitchFamily="34" charset="0"/>
              </a:rPr>
              <a:t>Entrepreneurs are people who have to show a lot of responsibility. </a:t>
            </a:r>
          </a:p>
          <a:p>
            <a:pPr algn="just"/>
            <a:endParaRPr lang="en-US" sz="3200" dirty="0">
              <a:cs typeface="Arial" pitchFamily="34" charset="0"/>
            </a:endParaRPr>
          </a:p>
          <a:p>
            <a:pPr algn="just"/>
            <a:r>
              <a:rPr lang="en-US" sz="3200" dirty="0">
                <a:cs typeface="Arial" pitchFamily="34" charset="0"/>
              </a:rPr>
              <a:t>Unlike non-entrepreneurs, they are responsible not only to their own person and family, but also to all those involved, directly or indirectly, in the business that an entrepreneur develops.</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726385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449070" cy="830997"/>
          </a:xfrm>
          <a:prstGeom prst="rect">
            <a:avLst/>
          </a:prstGeom>
          <a:noFill/>
        </p:spPr>
        <p:txBody>
          <a:bodyPr wrap="square" rtlCol="0">
            <a:spAutoFit/>
          </a:bodyPr>
          <a:lstStyle/>
          <a:p>
            <a:pPr algn="just"/>
            <a:r>
              <a:rPr lang="en-US" sz="4800" b="1" dirty="0"/>
              <a:t>2. Fast and efficient decision-making</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US" sz="3200" dirty="0">
                <a:cs typeface="Arial" pitchFamily="34" charset="0"/>
              </a:rPr>
              <a:t>Perhaps the most important thing an entrepreneur does every day is to make the right decisions quickly. </a:t>
            </a:r>
          </a:p>
          <a:p>
            <a:pPr algn="just"/>
            <a:endParaRPr lang="en-US" sz="3200" dirty="0">
              <a:cs typeface="Arial" pitchFamily="34" charset="0"/>
            </a:endParaRPr>
          </a:p>
          <a:p>
            <a:pPr algn="just"/>
            <a:r>
              <a:rPr lang="en-US" sz="3200" dirty="0">
                <a:cs typeface="Arial" pitchFamily="34" charset="0"/>
              </a:rPr>
              <a:t>There are people waiting for these decisions, both from sales and from purchases, from finance, from production.</a:t>
            </a:r>
          </a:p>
          <a:p>
            <a:pPr algn="just"/>
            <a:endParaRPr lang="en-US" sz="3200" dirty="0">
              <a:cs typeface="Arial" pitchFamily="34" charset="0"/>
            </a:endParaRPr>
          </a:p>
          <a:p>
            <a:pPr algn="just"/>
            <a:r>
              <a:rPr lang="en-US" sz="3200" dirty="0">
                <a:cs typeface="Arial" pitchFamily="34" charset="0"/>
              </a:rPr>
              <a:t>Sometimes, delaying a decision can mean losing an opportunity or even real financial losses.</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332092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3. Gut-feeling (with limitations)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US" sz="3200" dirty="0">
                <a:cs typeface="Arial" pitchFamily="34" charset="0"/>
              </a:rPr>
              <a:t>An entrepreneur can do something other than what a rational analysis would have dictated. </a:t>
            </a:r>
          </a:p>
          <a:p>
            <a:pPr algn="just"/>
            <a:endParaRPr lang="en-US" sz="3200" dirty="0">
              <a:cs typeface="Arial" pitchFamily="34" charset="0"/>
            </a:endParaRPr>
          </a:p>
          <a:p>
            <a:pPr algn="just"/>
            <a:r>
              <a:rPr lang="en-US" sz="3200" dirty="0">
                <a:cs typeface="Arial" pitchFamily="34" charset="0"/>
              </a:rPr>
              <a:t>We should only rely on gut-feeling when we have no conclusive data about a particular situation, so any decision we make would be a “coin tossing” decision – in these situations, it is recommended for entrepreneurs to make better use of their gut-feeling, which, to a greater or lesser extent, is present in any valuable entrepreneur.</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317483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4. Positive Thinking</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US" sz="3200" dirty="0">
                <a:cs typeface="Arial" pitchFamily="34" charset="0"/>
              </a:rPr>
              <a:t>Pessimists, negativists, nihilists or any such human species that have negative thinking really have nothing to look for in entrepreneurial activity. </a:t>
            </a:r>
          </a:p>
          <a:p>
            <a:pPr algn="just"/>
            <a:endParaRPr lang="en-US" sz="3200" dirty="0">
              <a:cs typeface="Arial" pitchFamily="34" charset="0"/>
            </a:endParaRPr>
          </a:p>
          <a:p>
            <a:pPr algn="just"/>
            <a:r>
              <a:rPr lang="en-US" sz="3200" dirty="0">
                <a:cs typeface="Arial" pitchFamily="34" charset="0"/>
              </a:rPr>
              <a:t>If a man with a negative or pessimistic personality is interested in becoming an entrepreneur, it is good to “leave at the door” these characteristics and embrace from the beginning one of the most important entrepreneurial qualities, that of positive thinking.</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688526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5. Personal Ethics (</a:t>
            </a:r>
            <a:r>
              <a:rPr lang="en-GB" sz="4800" b="1" dirty="0" err="1"/>
              <a:t>i.e</a:t>
            </a:r>
            <a:r>
              <a:rPr lang="en-GB" sz="4800" b="1" dirty="0"/>
              <a:t> values)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154984"/>
          </a:xfrm>
          <a:prstGeom prst="rect">
            <a:avLst/>
          </a:prstGeom>
          <a:noFill/>
        </p:spPr>
        <p:txBody>
          <a:bodyPr wrap="square" rtlCol="0">
            <a:spAutoFit/>
          </a:bodyPr>
          <a:lstStyle/>
          <a:p>
            <a:pPr algn="just"/>
            <a:r>
              <a:rPr lang="en-US" sz="3200" dirty="0">
                <a:cs typeface="Arial" pitchFamily="34" charset="0"/>
              </a:rPr>
              <a:t>A valuable entrepreneur never violates ethical principles in business or personal life. Or, as one business ethics theorist would say:</a:t>
            </a:r>
          </a:p>
          <a:p>
            <a:pPr algn="just"/>
            <a:endParaRPr lang="en-US" sz="3200" i="1" dirty="0">
              <a:cs typeface="Arial" pitchFamily="34" charset="0"/>
            </a:endParaRPr>
          </a:p>
          <a:p>
            <a:pPr algn="ctr"/>
            <a:r>
              <a:rPr lang="en-US" sz="4000" i="1" dirty="0">
                <a:cs typeface="Arial" pitchFamily="34" charset="0"/>
              </a:rPr>
              <a:t>Winners never cheat</a:t>
            </a:r>
            <a:r>
              <a:rPr lang="en-US" sz="4000" dirty="0">
                <a:cs typeface="Arial" pitchFamily="34" charset="0"/>
              </a:rPr>
              <a:t>. </a:t>
            </a:r>
          </a:p>
          <a:p>
            <a:pPr algn="just"/>
            <a:endParaRPr lang="en-US" sz="3200" dirty="0">
              <a:cs typeface="Arial" pitchFamily="34" charset="0"/>
            </a:endParaRPr>
          </a:p>
          <a:p>
            <a:pPr algn="just"/>
            <a:r>
              <a:rPr lang="en-US" sz="3200" dirty="0">
                <a:cs typeface="Arial" pitchFamily="34" charset="0"/>
              </a:rPr>
              <a:t>In essence, even if you convince others, you cannot fool yourself, and you will know that you are not a success, but just a “failure disguised as success”.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754220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t>Starting your own </a:t>
            </a:r>
            <a:r>
              <a:rPr lang="en-GB" sz="4800" b="1" dirty="0"/>
              <a:t>business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en-US" sz="3200" dirty="0"/>
              <a:t>Pros and Cons of going solo:</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0F9B7D07-748C-4804-8F2C-6C5B3234E583}"/>
              </a:ext>
            </a:extLst>
          </p:cNvPr>
          <p:cNvGraphicFramePr>
            <a:graphicFrameLocks noGrp="1"/>
          </p:cNvGraphicFramePr>
          <p:nvPr>
            <p:extLst>
              <p:ext uri="{D42A27DB-BD31-4B8C-83A1-F6EECF244321}">
                <p14:modId xmlns:p14="http://schemas.microsoft.com/office/powerpoint/2010/main" val="3743203787"/>
              </p:ext>
            </p:extLst>
          </p:nvPr>
        </p:nvGraphicFramePr>
        <p:xfrm>
          <a:off x="439102" y="2081086"/>
          <a:ext cx="11313796" cy="4038600"/>
        </p:xfrm>
        <a:graphic>
          <a:graphicData uri="http://schemas.openxmlformats.org/drawingml/2006/table">
            <a:tbl>
              <a:tblPr firstRow="1" bandRow="1">
                <a:tableStyleId>{5C22544A-7EE6-4342-B048-85BDC9FD1C3A}</a:tableStyleId>
              </a:tblPr>
              <a:tblGrid>
                <a:gridCol w="5656898">
                  <a:extLst>
                    <a:ext uri="{9D8B030D-6E8A-4147-A177-3AD203B41FA5}">
                      <a16:colId xmlns:a16="http://schemas.microsoft.com/office/drawing/2014/main" xmlns="" val="1070362437"/>
                    </a:ext>
                  </a:extLst>
                </a:gridCol>
                <a:gridCol w="5656898">
                  <a:extLst>
                    <a:ext uri="{9D8B030D-6E8A-4147-A177-3AD203B41FA5}">
                      <a16:colId xmlns:a16="http://schemas.microsoft.com/office/drawing/2014/main" xmlns="" val="379317945"/>
                    </a:ext>
                  </a:extLst>
                </a:gridCol>
              </a:tblGrid>
              <a:tr h="312228">
                <a:tc>
                  <a:txBody>
                    <a:bodyPr/>
                    <a:lstStyle/>
                    <a:p>
                      <a:pPr algn="ctr"/>
                      <a:r>
                        <a:rPr lang="en-GB" sz="2800" b="1" i="0" noProof="0" dirty="0">
                          <a:solidFill>
                            <a:schemeClr val="bg1"/>
                          </a:solidFill>
                        </a:rPr>
                        <a:t>PROs</a:t>
                      </a:r>
                    </a:p>
                  </a:txBody>
                  <a:tcPr>
                    <a:solidFill>
                      <a:srgbClr val="E08041"/>
                    </a:solidFill>
                  </a:tcPr>
                </a:tc>
                <a:tc>
                  <a:txBody>
                    <a:bodyPr/>
                    <a:lstStyle/>
                    <a:p>
                      <a:pPr algn="ctr"/>
                      <a:r>
                        <a:rPr lang="en-GB" sz="2800" b="1" i="0" noProof="0" dirty="0">
                          <a:solidFill>
                            <a:schemeClr val="bg1"/>
                          </a:solidFill>
                        </a:rPr>
                        <a:t>CONs</a:t>
                      </a:r>
                    </a:p>
                  </a:txBody>
                  <a:tcPr>
                    <a:solidFill>
                      <a:srgbClr val="E08041"/>
                    </a:solidFill>
                  </a:tcPr>
                </a:tc>
                <a:extLst>
                  <a:ext uri="{0D108BD9-81ED-4DB2-BD59-A6C34878D82A}">
                    <a16:rowId xmlns:a16="http://schemas.microsoft.com/office/drawing/2014/main" xmlns="" val="1521148936"/>
                  </a:ext>
                </a:extLst>
              </a:tr>
              <a:tr h="3397779">
                <a:tc>
                  <a:txBody>
                    <a:bodyPr/>
                    <a:lstStyle/>
                    <a:p>
                      <a:pPr marL="285750" indent="-285750">
                        <a:buFont typeface="Arial" panose="020B0604020202020204" pitchFamily="34" charset="0"/>
                        <a:buChar char="•"/>
                      </a:pPr>
                      <a:r>
                        <a:rPr lang="en-US" sz="2500" dirty="0">
                          <a:latin typeface="+mn-lt"/>
                          <a:cs typeface="Arial" pitchFamily="34" charset="0"/>
                        </a:rPr>
                        <a:t>Be your own boss, and make all the decisions crucial to your own success</a:t>
                      </a:r>
                    </a:p>
                    <a:p>
                      <a:pPr marL="285750" indent="-285750">
                        <a:buFont typeface="Arial" panose="020B0604020202020204" pitchFamily="34" charset="0"/>
                        <a:buChar char="•"/>
                      </a:pPr>
                      <a:r>
                        <a:rPr lang="en-US" sz="2500" dirty="0">
                          <a:latin typeface="+mn-lt"/>
                          <a:cs typeface="Arial" pitchFamily="34" charset="0"/>
                        </a:rPr>
                        <a:t>You could make much more money that working for someone else</a:t>
                      </a:r>
                    </a:p>
                    <a:p>
                      <a:pPr marL="285750" indent="-285750">
                        <a:buFont typeface="Arial" panose="020B0604020202020204" pitchFamily="34" charset="0"/>
                        <a:buChar char="•"/>
                      </a:pPr>
                      <a:r>
                        <a:rPr lang="en-US" sz="2500" dirty="0">
                          <a:latin typeface="+mn-lt"/>
                          <a:cs typeface="Arial" pitchFamily="34" charset="0"/>
                        </a:rPr>
                        <a:t>Work directly with your customers, and see what they need first-hand</a:t>
                      </a:r>
                    </a:p>
                    <a:p>
                      <a:pPr marL="285750" indent="-285750">
                        <a:buFont typeface="Arial" panose="020B0604020202020204" pitchFamily="34" charset="0"/>
                        <a:buChar char="•"/>
                      </a:pPr>
                      <a:r>
                        <a:rPr lang="en-US" sz="2500" dirty="0">
                          <a:latin typeface="+mn-lt"/>
                          <a:cs typeface="Arial" pitchFamily="34" charset="0"/>
                        </a:rPr>
                        <a:t>Work in a field or area that you really enjoy, or that compels you to excel</a:t>
                      </a:r>
                    </a:p>
                    <a:p>
                      <a:endParaRPr lang="en-GB" sz="2500" noProof="0" dirty="0"/>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US" sz="2500" dirty="0">
                          <a:latin typeface="+mn-lt"/>
                          <a:cs typeface="Arial" pitchFamily="34" charset="0"/>
                        </a:rPr>
                        <a:t>You’ll likely have to work long hours </a:t>
                      </a:r>
                    </a:p>
                    <a:p>
                      <a:pPr marL="285750" indent="-285750">
                        <a:buFont typeface="Arial" panose="020B0604020202020204" pitchFamily="34" charset="0"/>
                        <a:buChar char="•"/>
                      </a:pPr>
                      <a:r>
                        <a:rPr lang="en-US" sz="2500" dirty="0">
                          <a:latin typeface="+mn-lt"/>
                          <a:cs typeface="Arial" pitchFamily="34" charset="0"/>
                        </a:rPr>
                        <a:t>Your income may not be steady; there may be times when very little is coming in at all</a:t>
                      </a:r>
                    </a:p>
                    <a:p>
                      <a:endParaRPr lang="en-GB" sz="2500" noProof="0" dirty="0"/>
                    </a:p>
                  </a:txBody>
                  <a:tcPr>
                    <a:solidFill>
                      <a:schemeClr val="accent2">
                        <a:lumMod val="40000"/>
                        <a:lumOff val="60000"/>
                      </a:schemeClr>
                    </a:solidFill>
                  </a:tcPr>
                </a:tc>
                <a:extLst>
                  <a:ext uri="{0D108BD9-81ED-4DB2-BD59-A6C34878D82A}">
                    <a16:rowId xmlns:a16="http://schemas.microsoft.com/office/drawing/2014/main" xmlns="" val="653242165"/>
                  </a:ext>
                </a:extLst>
              </a:tr>
            </a:tbl>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041381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To recap: </a:t>
            </a:r>
            <a:r>
              <a:rPr lang="en-GB" sz="4800" b="1" dirty="0">
                <a:cs typeface="Arial" panose="020B0604020202020204" pitchFamily="34" charset="0"/>
              </a:rPr>
              <a:t>Checklist for self-check</a:t>
            </a:r>
            <a:endParaRPr lang="en-GB" sz="4800" u="sng"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16" name="Tabelle 5">
            <a:extLst>
              <a:ext uri="{FF2B5EF4-FFF2-40B4-BE49-F238E27FC236}">
                <a16:creationId xmlns:a16="http://schemas.microsoft.com/office/drawing/2014/main" xmlns="" id="{9AD78A02-DB13-494E-9318-4205325E3BB8}"/>
              </a:ext>
            </a:extLst>
          </p:cNvPr>
          <p:cNvGraphicFramePr>
            <a:graphicFrameLocks noGrp="1"/>
          </p:cNvGraphicFramePr>
          <p:nvPr>
            <p:extLst>
              <p:ext uri="{D42A27DB-BD31-4B8C-83A1-F6EECF244321}">
                <p14:modId xmlns:p14="http://schemas.microsoft.com/office/powerpoint/2010/main" val="4206827909"/>
              </p:ext>
            </p:extLst>
          </p:nvPr>
        </p:nvGraphicFramePr>
        <p:xfrm>
          <a:off x="338314" y="1445641"/>
          <a:ext cx="11594607" cy="4545474"/>
        </p:xfrm>
        <a:graphic>
          <a:graphicData uri="http://schemas.openxmlformats.org/drawingml/2006/table">
            <a:tbl>
              <a:tblPr firstRow="1" bandRow="1">
                <a:tableStyleId>{21E4AEA4-8DFA-4A89-87EB-49C32662AFE0}</a:tableStyleId>
              </a:tblPr>
              <a:tblGrid>
                <a:gridCol w="3437788">
                  <a:extLst>
                    <a:ext uri="{9D8B030D-6E8A-4147-A177-3AD203B41FA5}">
                      <a16:colId xmlns:a16="http://schemas.microsoft.com/office/drawing/2014/main" xmlns="" val="2486591683"/>
                    </a:ext>
                  </a:extLst>
                </a:gridCol>
                <a:gridCol w="8156819">
                  <a:extLst>
                    <a:ext uri="{9D8B030D-6E8A-4147-A177-3AD203B41FA5}">
                      <a16:colId xmlns:a16="http://schemas.microsoft.com/office/drawing/2014/main" xmlns="" val="1011666794"/>
                    </a:ext>
                  </a:extLst>
                </a:gridCol>
              </a:tblGrid>
              <a:tr h="1111128">
                <a:tc>
                  <a:txBody>
                    <a:bodyPr/>
                    <a:lstStyle/>
                    <a:p>
                      <a:pPr marL="285750" indent="-285750" algn="l">
                        <a:lnSpc>
                          <a:spcPct val="115000"/>
                        </a:lnSpc>
                        <a:spcAft>
                          <a:spcPts val="1000"/>
                        </a:spcAft>
                        <a:buFont typeface="Arial" panose="020B0604020202020204" pitchFamily="34" charset="0"/>
                        <a:buChar char="•"/>
                      </a:pPr>
                      <a:r>
                        <a:rPr lang="es-ES" sz="1800" b="0" i="0" dirty="0">
                          <a:solidFill>
                            <a:schemeClr val="bg1"/>
                          </a:solidFill>
                          <a:effectLst/>
                          <a:latin typeface="+mn-lt"/>
                          <a:ea typeface="Calibri" panose="020F0502020204030204" pitchFamily="34" charset="0"/>
                          <a:cs typeface="Times New Roman" panose="02020603050405020304" pitchFamily="18" charset="0"/>
                        </a:rPr>
                        <a:t>What are the five characteristics of ethical behaviour?</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512524371"/>
                  </a:ext>
                </a:extLst>
              </a:tr>
              <a:tr h="1111128">
                <a:tc>
                  <a:txBody>
                    <a:bodyPr/>
                    <a:lstStyle/>
                    <a:p>
                      <a:pPr marL="285750" indent="-285750" algn="l">
                        <a:lnSpc>
                          <a:spcPct val="115000"/>
                        </a:lnSpc>
                        <a:spcAft>
                          <a:spcPts val="1000"/>
                        </a:spcAft>
                        <a:buFont typeface="Arial" panose="020B0604020202020204" pitchFamily="34" charset="0"/>
                        <a:buChar char="•"/>
                      </a:pPr>
                      <a:r>
                        <a:rPr lang="es-ES" sz="1800" b="0" i="0" dirty="0">
                          <a:solidFill>
                            <a:schemeClr val="bg1"/>
                          </a:solidFill>
                          <a:effectLst/>
                          <a:latin typeface="+mn-lt"/>
                          <a:ea typeface="Calibri" panose="020F0502020204030204" pitchFamily="34" charset="0"/>
                          <a:cs typeface="Times New Roman" panose="02020603050405020304" pitchFamily="18" charset="0"/>
                        </a:rPr>
                        <a:t>Which three factors influence ethical decisions?</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71357012"/>
                  </a:ext>
                </a:extLst>
              </a:tr>
              <a:tr h="990961">
                <a:tc>
                  <a:txBody>
                    <a:bodyPr/>
                    <a:lstStyle/>
                    <a:p>
                      <a:pPr marL="285750" indent="-285750" algn="l">
                        <a:lnSpc>
                          <a:spcPct val="115000"/>
                        </a:lnSpc>
                        <a:spcAft>
                          <a:spcPts val="1000"/>
                        </a:spcAft>
                        <a:buFont typeface="Arial" panose="020B0604020202020204" pitchFamily="34" charset="0"/>
                        <a:buChar char="•"/>
                      </a:pPr>
                      <a:r>
                        <a:rPr lang="es-ES" sz="1800" b="0" i="0" dirty="0">
                          <a:solidFill>
                            <a:schemeClr val="bg1"/>
                          </a:solidFill>
                          <a:effectLst/>
                          <a:latin typeface="+mn-lt"/>
                          <a:ea typeface="Calibri" panose="020F0502020204030204" pitchFamily="34" charset="0"/>
                          <a:cs typeface="Times New Roman" panose="02020603050405020304" pitchFamily="18" charset="0"/>
                        </a:rPr>
                        <a:t>Why are ethical decisions important?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p>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33510732"/>
                  </a:ext>
                </a:extLst>
              </a:tr>
              <a:tr h="1332257">
                <a:tc>
                  <a:txBody>
                    <a:bodyPr/>
                    <a:lstStyle/>
                    <a:p>
                      <a:pPr marL="285750" indent="-285750" algn="l">
                        <a:lnSpc>
                          <a:spcPct val="115000"/>
                        </a:lnSpc>
                        <a:spcAft>
                          <a:spcPts val="1000"/>
                        </a:spcAft>
                        <a:buFont typeface="Arial" panose="020B0604020202020204" pitchFamily="34" charset="0"/>
                        <a:buChar char="•"/>
                      </a:pPr>
                      <a:r>
                        <a:rPr lang="en-GB" sz="1800" b="0" i="0" dirty="0">
                          <a:solidFill>
                            <a:schemeClr val="bg1"/>
                          </a:solidFill>
                          <a:effectLst/>
                          <a:latin typeface="+mn-lt"/>
                          <a:ea typeface="Calibri" panose="020F0502020204030204" pitchFamily="34" charset="0"/>
                          <a:cs typeface="Times New Roman" panose="02020603050405020304" pitchFamily="18" charset="0"/>
                        </a:rPr>
                        <a:t>List the five approaches of ethical decision making!</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38832448"/>
                  </a:ext>
                </a:extLst>
              </a:tr>
            </a:tbl>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962551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To recap: </a:t>
            </a:r>
            <a:r>
              <a:rPr lang="en-GB" sz="4800" b="1" dirty="0">
                <a:cs typeface="Arial" panose="020B0604020202020204" pitchFamily="34" charset="0"/>
              </a:rPr>
              <a:t>Checklist for self-check</a:t>
            </a:r>
            <a:endParaRPr lang="en-GB" sz="4800" u="sng"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16" name="Tabelle 5">
            <a:extLst>
              <a:ext uri="{FF2B5EF4-FFF2-40B4-BE49-F238E27FC236}">
                <a16:creationId xmlns:a16="http://schemas.microsoft.com/office/drawing/2014/main" xmlns="" id="{9AD78A02-DB13-494E-9318-4205325E3BB8}"/>
              </a:ext>
            </a:extLst>
          </p:cNvPr>
          <p:cNvGraphicFramePr>
            <a:graphicFrameLocks noGrp="1"/>
          </p:cNvGraphicFramePr>
          <p:nvPr>
            <p:extLst>
              <p:ext uri="{D42A27DB-BD31-4B8C-83A1-F6EECF244321}">
                <p14:modId xmlns:p14="http://schemas.microsoft.com/office/powerpoint/2010/main" val="3724852159"/>
              </p:ext>
            </p:extLst>
          </p:nvPr>
        </p:nvGraphicFramePr>
        <p:xfrm>
          <a:off x="298696" y="1803590"/>
          <a:ext cx="11594607" cy="3363961"/>
        </p:xfrm>
        <a:graphic>
          <a:graphicData uri="http://schemas.openxmlformats.org/drawingml/2006/table">
            <a:tbl>
              <a:tblPr firstRow="1" bandRow="1">
                <a:tableStyleId>{21E4AEA4-8DFA-4A89-87EB-49C32662AFE0}</a:tableStyleId>
              </a:tblPr>
              <a:tblGrid>
                <a:gridCol w="3437788">
                  <a:extLst>
                    <a:ext uri="{9D8B030D-6E8A-4147-A177-3AD203B41FA5}">
                      <a16:colId xmlns:a16="http://schemas.microsoft.com/office/drawing/2014/main" xmlns="" val="2486591683"/>
                    </a:ext>
                  </a:extLst>
                </a:gridCol>
                <a:gridCol w="8156819">
                  <a:extLst>
                    <a:ext uri="{9D8B030D-6E8A-4147-A177-3AD203B41FA5}">
                      <a16:colId xmlns:a16="http://schemas.microsoft.com/office/drawing/2014/main" xmlns="" val="1011666794"/>
                    </a:ext>
                  </a:extLst>
                </a:gridCol>
              </a:tblGrid>
              <a:tr h="1111128">
                <a:tc>
                  <a:txBody>
                    <a:bodyPr/>
                    <a:lstStyle/>
                    <a:p>
                      <a:pPr marL="285750" indent="-285750" algn="l">
                        <a:lnSpc>
                          <a:spcPct val="115000"/>
                        </a:lnSpc>
                        <a:spcAft>
                          <a:spcPts val="1000"/>
                        </a:spcAft>
                        <a:buFont typeface="Arial" panose="020B0604020202020204" pitchFamily="34" charset="0"/>
                        <a:buChar char="•"/>
                      </a:pPr>
                      <a:r>
                        <a:rPr lang="en-GB" sz="1800" b="0" i="0" dirty="0">
                          <a:solidFill>
                            <a:schemeClr val="bg1"/>
                          </a:solidFill>
                          <a:effectLst/>
                          <a:latin typeface="+mn-lt"/>
                          <a:ea typeface="Calibri" panose="020F0502020204030204" pitchFamily="34" charset="0"/>
                          <a:cs typeface="Times New Roman" panose="02020603050405020304" pitchFamily="18" charset="0"/>
                        </a:rPr>
                        <a:t>List four examples of environmentally friendly behaviour that benefits a community!</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512524371"/>
                  </a:ext>
                </a:extLst>
              </a:tr>
              <a:tr h="1111128">
                <a:tc>
                  <a:txBody>
                    <a:bodyPr/>
                    <a:lstStyle/>
                    <a:p>
                      <a:pPr marL="285750" indent="-285750" algn="l">
                        <a:lnSpc>
                          <a:spcPct val="115000"/>
                        </a:lnSpc>
                        <a:spcAft>
                          <a:spcPts val="1000"/>
                        </a:spcAft>
                        <a:buFont typeface="Arial" panose="020B0604020202020204" pitchFamily="34" charset="0"/>
                        <a:buChar char="•"/>
                      </a:pPr>
                      <a:r>
                        <a:rPr lang="en-GB" sz="1800" b="0" i="0" dirty="0">
                          <a:solidFill>
                            <a:schemeClr val="bg1"/>
                          </a:solidFill>
                          <a:effectLst/>
                          <a:latin typeface="+mn-lt"/>
                          <a:ea typeface="Calibri" panose="020F0502020204030204" pitchFamily="34" charset="0"/>
                          <a:cs typeface="Times New Roman" panose="02020603050405020304" pitchFamily="18" charset="0"/>
                        </a:rPr>
                        <a:t>Name three primary goals of sustainability!</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71357012"/>
                  </a:ext>
                </a:extLst>
              </a:tr>
              <a:tr h="990961">
                <a:tc>
                  <a:txBody>
                    <a:bodyPr/>
                    <a:lstStyle/>
                    <a:p>
                      <a:pPr marL="285750" indent="-285750" algn="l">
                        <a:lnSpc>
                          <a:spcPct val="115000"/>
                        </a:lnSpc>
                        <a:spcAft>
                          <a:spcPts val="1000"/>
                        </a:spcAft>
                        <a:buFont typeface="Arial" panose="020B0604020202020204" pitchFamily="34" charset="0"/>
                        <a:buChar char="•"/>
                      </a:pPr>
                      <a:r>
                        <a:rPr lang="en-GB" sz="1800" b="0" i="0" dirty="0">
                          <a:solidFill>
                            <a:schemeClr val="bg1"/>
                          </a:solidFill>
                          <a:effectLst/>
                          <a:latin typeface="+mn-lt"/>
                          <a:ea typeface="Calibri" panose="020F0502020204030204" pitchFamily="34" charset="0"/>
                          <a:cs typeface="Times New Roman" panose="02020603050405020304" pitchFamily="18" charset="0"/>
                        </a:rPr>
                        <a:t>What are the three core areas of sustainability?</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p>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33510732"/>
                  </a:ext>
                </a:extLst>
              </a:tr>
            </a:tbl>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168006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Ethical decisions: why they matter?</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016758"/>
          </a:xfrm>
          <a:prstGeom prst="rect">
            <a:avLst/>
          </a:prstGeom>
          <a:noFill/>
        </p:spPr>
        <p:txBody>
          <a:bodyPr wrap="square" rtlCol="0">
            <a:spAutoFit/>
          </a:bodyPr>
          <a:lstStyle/>
          <a:p>
            <a:pPr marL="285750" indent="-285750" algn="just">
              <a:buFont typeface="Arial" panose="020B0604020202020204" pitchFamily="34" charset="0"/>
              <a:buChar char="•"/>
            </a:pPr>
            <a:r>
              <a:rPr lang="en-GB" sz="3200" dirty="0">
                <a:cs typeface="Arial" panose="020B0604020202020204" pitchFamily="34" charset="0"/>
              </a:rPr>
              <a:t>The digitalisation and the growth of companies becomes faster and faster </a:t>
            </a:r>
          </a:p>
          <a:p>
            <a:pPr marL="893763" indent="-271463" algn="just"/>
            <a:r>
              <a:rPr lang="en-GB" sz="3200" dirty="0">
                <a:cs typeface="Arial" panose="020B0604020202020204" pitchFamily="34" charset="0"/>
                <a:sym typeface="Wingdings" panose="05000000000000000000" pitchFamily="2" charset="2"/>
              </a:rPr>
              <a:t> 			T</a:t>
            </a:r>
            <a:r>
              <a:rPr lang="en-GB" sz="3200" dirty="0">
                <a:cs typeface="Arial" panose="020B0604020202020204" pitchFamily="34" charset="0"/>
              </a:rPr>
              <a:t>his trend comes with </a:t>
            </a:r>
            <a:r>
              <a:rPr lang="en-GB" sz="3200" b="1" dirty="0">
                <a:cs typeface="Arial" panose="020B0604020202020204" pitchFamily="34" charset="0"/>
              </a:rPr>
              <a:t>ethical challenges </a:t>
            </a:r>
            <a:r>
              <a:rPr lang="en-GB" sz="3200" dirty="0">
                <a:cs typeface="Arial" panose="020B0604020202020204" pitchFamily="34" charset="0"/>
              </a:rPr>
              <a:t>for society as the companies bring their innovation/ products/ ideas to different parties without considering the full implications of their business</a:t>
            </a:r>
          </a:p>
          <a:p>
            <a:pPr algn="just"/>
            <a:endParaRPr lang="en-GB" sz="3200" dirty="0">
              <a:cs typeface="Arial" panose="020B0604020202020204" pitchFamily="34" charset="0"/>
            </a:endParaRPr>
          </a:p>
          <a:p>
            <a:pPr marL="285750" indent="-285750" algn="just">
              <a:buFont typeface="Arial" panose="020B0604020202020204" pitchFamily="34" charset="0"/>
              <a:buChar char="•"/>
            </a:pPr>
            <a:r>
              <a:rPr lang="en-GB" sz="3200" dirty="0">
                <a:cs typeface="Arial" panose="020B0604020202020204" pitchFamily="34" charset="0"/>
              </a:rPr>
              <a:t>Entrepreneurs are mostly </a:t>
            </a:r>
            <a:r>
              <a:rPr lang="en-GB" sz="3200" b="1" dirty="0">
                <a:cs typeface="Arial" panose="020B0604020202020204" pitchFamily="34" charset="0"/>
              </a:rPr>
              <a:t>unaware</a:t>
            </a:r>
            <a:r>
              <a:rPr lang="en-GB" sz="3200" dirty="0">
                <a:cs typeface="Arial" panose="020B0604020202020204" pitchFamily="34" charset="0"/>
              </a:rPr>
              <a:t> of the ethical consequences of their decisions</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49A89427-A216-4E5E-9DB6-EAABEA560AA3}"/>
              </a:ext>
            </a:extLst>
          </p:cNvPr>
          <p:cNvPicPr>
            <a:picLocks noChangeAspect="1"/>
          </p:cNvPicPr>
          <p:nvPr/>
        </p:nvPicPr>
        <p:blipFill>
          <a:blip r:embed="rId3"/>
          <a:stretch>
            <a:fillRect/>
          </a:stretch>
        </p:blipFill>
        <p:spPr>
          <a:xfrm>
            <a:off x="1679056" y="2518113"/>
            <a:ext cx="508494" cy="423865"/>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81923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Ethical decisions: why they matter?</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554545"/>
          </a:xfrm>
          <a:prstGeom prst="rect">
            <a:avLst/>
          </a:prstGeom>
          <a:noFill/>
        </p:spPr>
        <p:txBody>
          <a:bodyPr wrap="square" rtlCol="0">
            <a:spAutoFit/>
          </a:bodyPr>
          <a:lstStyle/>
          <a:p>
            <a:pPr marL="285750" indent="-285750" algn="just">
              <a:buFont typeface="Arial" panose="020B0604020202020204" pitchFamily="34" charset="0"/>
              <a:buChar char="•"/>
            </a:pPr>
            <a:r>
              <a:rPr lang="en-GB" sz="3200" dirty="0">
                <a:cs typeface="Arial" panose="020B0604020202020204" pitchFamily="34" charset="0"/>
              </a:rPr>
              <a:t>In most cases the entrepreneur use an </a:t>
            </a:r>
            <a:r>
              <a:rPr lang="en-GB" sz="3200" b="1" dirty="0">
                <a:cs typeface="Arial" panose="020B0604020202020204" pitchFamily="34" charset="0"/>
              </a:rPr>
              <a:t>unstructured approach </a:t>
            </a:r>
            <a:r>
              <a:rPr lang="en-GB" sz="3200" dirty="0">
                <a:cs typeface="Arial" panose="020B0604020202020204" pitchFamily="34" charset="0"/>
              </a:rPr>
              <a:t>to solve ethical dilemmas, with instincts or “common sense” as main drivers for decision making </a:t>
            </a:r>
          </a:p>
          <a:p>
            <a:pPr marL="893763" indent="-271463" algn="just"/>
            <a:r>
              <a:rPr lang="en-GB" sz="3200" dirty="0">
                <a:cs typeface="Arial" panose="020B0604020202020204" pitchFamily="34" charset="0"/>
                <a:sym typeface="Wingdings" panose="05000000000000000000" pitchFamily="2" charset="2"/>
              </a:rPr>
              <a:t>			T</a:t>
            </a:r>
            <a:r>
              <a:rPr lang="en-GB" sz="3200" dirty="0">
                <a:cs typeface="Arial" panose="020B0604020202020204" pitchFamily="34" charset="0"/>
              </a:rPr>
              <a:t>he entrepreneurs </a:t>
            </a:r>
            <a:r>
              <a:rPr lang="en-GB" sz="3200" b="1" dirty="0">
                <a:cs typeface="Arial" panose="020B0604020202020204" pitchFamily="34" charset="0"/>
              </a:rPr>
              <a:t>focused on company survival</a:t>
            </a:r>
            <a:r>
              <a:rPr lang="en-GB" sz="3200" dirty="0">
                <a:cs typeface="Arial" panose="020B0604020202020204" pitchFamily="34" charset="0"/>
              </a:rPr>
              <a:t>, with </a:t>
            </a:r>
            <a:r>
              <a:rPr lang="en-GB" sz="3200" b="1" dirty="0">
                <a:cs typeface="Arial" panose="020B0604020202020204" pitchFamily="34" charset="0"/>
              </a:rPr>
              <a:t>little consideration of other parties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Textfeld 11">
            <a:extLst>
              <a:ext uri="{FF2B5EF4-FFF2-40B4-BE49-F238E27FC236}">
                <a16:creationId xmlns:a16="http://schemas.microsoft.com/office/drawing/2014/main" xmlns="" id="{9ABD6B21-DDE4-4ED2-AFCD-9F502EE09B50}"/>
              </a:ext>
            </a:extLst>
          </p:cNvPr>
          <p:cNvSpPr txBox="1"/>
          <p:nvPr/>
        </p:nvSpPr>
        <p:spPr>
          <a:xfrm>
            <a:off x="905847" y="4696124"/>
            <a:ext cx="10380306" cy="769441"/>
          </a:xfrm>
          <a:prstGeom prst="rect">
            <a:avLst/>
          </a:prstGeom>
          <a:solidFill>
            <a:srgbClr val="E08041">
              <a:alpha val="20000"/>
            </a:srgbClr>
          </a:solidFill>
          <a:ln>
            <a:solidFill>
              <a:srgbClr val="E08041"/>
            </a:solidFill>
          </a:ln>
          <a:scene3d>
            <a:camera prst="orthographicFront"/>
            <a:lightRig rig="threePt" dir="t"/>
          </a:scene3d>
          <a:sp3d>
            <a:bevelT/>
          </a:sp3d>
        </p:spPr>
        <p:txBody>
          <a:bodyPr wrap="square">
            <a:spAutoFit/>
          </a:bodyPr>
          <a:lstStyle/>
          <a:p>
            <a:pPr algn="ctr"/>
            <a:r>
              <a:rPr lang="en-GB" sz="2200" b="1" dirty="0">
                <a:solidFill>
                  <a:schemeClr val="accent2">
                    <a:lumMod val="75000"/>
                  </a:schemeClr>
                </a:solidFill>
                <a:effectLst/>
                <a:cs typeface="Arial" panose="020B0604020202020204" pitchFamily="34" charset="0"/>
              </a:rPr>
              <a:t>Ethical decision lead to engagement of all stakeholders in a business and </a:t>
            </a:r>
          </a:p>
          <a:p>
            <a:pPr algn="ctr"/>
            <a:r>
              <a:rPr lang="en-GB" sz="2200" b="1" dirty="0">
                <a:solidFill>
                  <a:schemeClr val="accent2">
                    <a:lumMod val="75000"/>
                  </a:schemeClr>
                </a:solidFill>
                <a:cs typeface="Arial" panose="020B0604020202020204" pitchFamily="34" charset="0"/>
              </a:rPr>
              <a:t>t</a:t>
            </a:r>
            <a:r>
              <a:rPr lang="en-GB" sz="2200" b="1" dirty="0">
                <a:solidFill>
                  <a:schemeClr val="accent2">
                    <a:lumMod val="75000"/>
                  </a:schemeClr>
                </a:solidFill>
                <a:effectLst/>
                <a:cs typeface="Arial" panose="020B0604020202020204" pitchFamily="34" charset="0"/>
              </a:rPr>
              <a:t>heir need to be heard and taken into account by companies</a:t>
            </a:r>
            <a:endParaRPr lang="en-GB" sz="2200" b="1" dirty="0">
              <a:solidFill>
                <a:schemeClr val="accent2">
                  <a:lumMod val="75000"/>
                </a:schemeClr>
              </a:solidFill>
              <a:cs typeface="Arial" panose="020B0604020202020204" pitchFamily="34" charset="0"/>
            </a:endParaRPr>
          </a:p>
        </p:txBody>
      </p:sp>
      <p:sp>
        <p:nvSpPr>
          <p:cNvPr id="9" name="Textfeld 1">
            <a:extLst>
              <a:ext uri="{FF2B5EF4-FFF2-40B4-BE49-F238E27FC236}">
                <a16:creationId xmlns:a16="http://schemas.microsoft.com/office/drawing/2014/main" xmlns="" id="{7CD64E42-A26B-416B-8B6E-46F4F753BF3B}"/>
              </a:ext>
            </a:extLst>
          </p:cNvPr>
          <p:cNvSpPr txBox="1"/>
          <p:nvPr/>
        </p:nvSpPr>
        <p:spPr>
          <a:xfrm>
            <a:off x="1316704" y="5760282"/>
            <a:ext cx="9571654" cy="461665"/>
          </a:xfrm>
          <a:prstGeom prst="rect">
            <a:avLst/>
          </a:prstGeom>
          <a:noFill/>
        </p:spPr>
        <p:txBody>
          <a:bodyPr wrap="square">
            <a:spAutoFit/>
          </a:bodyPr>
          <a:lstStyle/>
          <a:p>
            <a:pPr algn="r"/>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pic>
        <p:nvPicPr>
          <p:cNvPr id="2" name="Immagine 1">
            <a:extLst>
              <a:ext uri="{FF2B5EF4-FFF2-40B4-BE49-F238E27FC236}">
                <a16:creationId xmlns:a16="http://schemas.microsoft.com/office/drawing/2014/main" xmlns="" id="{84F1BF63-C87D-4374-B5E4-5281E99CF3FC}"/>
              </a:ext>
            </a:extLst>
          </p:cNvPr>
          <p:cNvPicPr>
            <a:picLocks noChangeAspect="1"/>
          </p:cNvPicPr>
          <p:nvPr/>
        </p:nvPicPr>
        <p:blipFill>
          <a:blip r:embed="rId3"/>
          <a:stretch>
            <a:fillRect/>
          </a:stretch>
        </p:blipFill>
        <p:spPr>
          <a:xfrm>
            <a:off x="1696842" y="3016766"/>
            <a:ext cx="512108" cy="426757"/>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017833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Norms and values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en-GB" sz="3200" dirty="0">
                <a:cs typeface="Arial" panose="020B0604020202020204" pitchFamily="34" charset="0"/>
              </a:rPr>
              <a:t>Norms</a:t>
            </a:r>
            <a:r>
              <a:rPr lang="de-DE" sz="3200" dirty="0">
                <a:cs typeface="Arial" panose="020B0604020202020204" pitchFamily="34" charset="0"/>
              </a:rPr>
              <a:t> </a:t>
            </a:r>
            <a:r>
              <a:rPr lang="en-US" sz="3200" dirty="0">
                <a:cs typeface="Arial" panose="020B0604020202020204" pitchFamily="34" charset="0"/>
              </a:rPr>
              <a:t>and values should guide the ethical decision making. The decision maker should always consider his/her impact on all parties involved and influenced by the decision.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3">
            <a:extLst>
              <a:ext uri="{FF2B5EF4-FFF2-40B4-BE49-F238E27FC236}">
                <a16:creationId xmlns:a16="http://schemas.microsoft.com/office/drawing/2014/main" xmlns="" id="{971B7E9C-B7EB-4E79-88A1-4422534E0C2F}"/>
              </a:ext>
            </a:extLst>
          </p:cNvPr>
          <p:cNvGraphicFramePr/>
          <p:nvPr>
            <p:extLst>
              <p:ext uri="{D42A27DB-BD31-4B8C-83A1-F6EECF244321}">
                <p14:modId xmlns:p14="http://schemas.microsoft.com/office/powerpoint/2010/main" val="3422789831"/>
              </p:ext>
            </p:extLst>
          </p:nvPr>
        </p:nvGraphicFramePr>
        <p:xfrm>
          <a:off x="814976" y="2972445"/>
          <a:ext cx="10650192" cy="2681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1">
            <a:extLst>
              <a:ext uri="{FF2B5EF4-FFF2-40B4-BE49-F238E27FC236}">
                <a16:creationId xmlns:a16="http://schemas.microsoft.com/office/drawing/2014/main" xmlns="" id="{CC0C62B8-78EF-4AB9-B161-BC74E01BA70B}"/>
              </a:ext>
            </a:extLst>
          </p:cNvPr>
          <p:cNvSpPr txBox="1"/>
          <p:nvPr/>
        </p:nvSpPr>
        <p:spPr>
          <a:xfrm>
            <a:off x="951328" y="5777182"/>
            <a:ext cx="10377487" cy="461665"/>
          </a:xfrm>
          <a:prstGeom prst="rect">
            <a:avLst/>
          </a:prstGeom>
          <a:noFill/>
        </p:spPr>
        <p:txBody>
          <a:bodyPr wrap="square">
            <a:spAutoFit/>
          </a:bodyPr>
          <a:lstStyle/>
          <a:p>
            <a:pPr algn="r"/>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809867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An Utilitarian Approach</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5143228" cy="1569660"/>
          </a:xfrm>
          <a:prstGeom prst="rect">
            <a:avLst/>
          </a:prstGeom>
          <a:noFill/>
        </p:spPr>
        <p:txBody>
          <a:bodyPr wrap="square" rtlCol="0">
            <a:spAutoFit/>
          </a:bodyPr>
          <a:lstStyle/>
          <a:p>
            <a:pPr algn="just"/>
            <a:r>
              <a:rPr lang="en-GB" sz="3200" dirty="0">
                <a:cs typeface="Arial" panose="020B0604020202020204" pitchFamily="34" charset="0"/>
              </a:rPr>
              <a:t>The ethical choice is the one that produces the greatest good for the greatest number.</a:t>
            </a:r>
            <a:endParaRPr lang="de-D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11">
            <a:extLst>
              <a:ext uri="{FF2B5EF4-FFF2-40B4-BE49-F238E27FC236}">
                <a16:creationId xmlns:a16="http://schemas.microsoft.com/office/drawing/2014/main" xmlns="" id="{0F97EFC5-6052-4F26-906C-81EAC9EA7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209" y="968111"/>
            <a:ext cx="6049712" cy="5175576"/>
          </a:xfrm>
          <a:prstGeom prst="rect">
            <a:avLst/>
          </a:prstGeom>
        </p:spPr>
      </p:pic>
      <p:sp>
        <p:nvSpPr>
          <p:cNvPr id="9" name="Textfeld 1">
            <a:extLst>
              <a:ext uri="{FF2B5EF4-FFF2-40B4-BE49-F238E27FC236}">
                <a16:creationId xmlns:a16="http://schemas.microsoft.com/office/drawing/2014/main" xmlns="" id="{A16802D1-DFCC-4D7E-885E-65FBE78B0908}"/>
              </a:ext>
            </a:extLst>
          </p:cNvPr>
          <p:cNvSpPr txBox="1"/>
          <p:nvPr/>
        </p:nvSpPr>
        <p:spPr>
          <a:xfrm>
            <a:off x="243907" y="5312690"/>
            <a:ext cx="5430475"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87507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A Common-Good Approach</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5708469" cy="3293209"/>
          </a:xfrm>
          <a:prstGeom prst="rect">
            <a:avLst/>
          </a:prstGeom>
          <a:noFill/>
        </p:spPr>
        <p:txBody>
          <a:bodyPr wrap="square" rtlCol="0">
            <a:spAutoFit/>
          </a:bodyPr>
          <a:lstStyle/>
          <a:p>
            <a:pPr marL="342900" lvl="0" indent="-342900" algn="just">
              <a:buFont typeface="Arial" panose="020B0604020202020204" pitchFamily="34" charset="0"/>
              <a:buChar char="•"/>
            </a:pPr>
            <a:r>
              <a:rPr lang="en-US" sz="2600" dirty="0">
                <a:cs typeface="Arial" panose="020B0604020202020204" pitchFamily="34" charset="0"/>
              </a:rPr>
              <a:t>This ethical approach is based on a society consisting of individuals whose own well-being is inseparably linked to the well-being of the community</a:t>
            </a:r>
          </a:p>
          <a:p>
            <a:pPr marL="342900" lvl="0" indent="-342900" algn="just">
              <a:buFont typeface="Arial" panose="020B0604020202020204" pitchFamily="34" charset="0"/>
              <a:buChar char="•"/>
            </a:pPr>
            <a:endParaRPr lang="de-DE" sz="2600" dirty="0">
              <a:cs typeface="Arial" panose="020B0604020202020204" pitchFamily="34" charset="0"/>
            </a:endParaRPr>
          </a:p>
          <a:p>
            <a:pPr marL="342900" lvl="0" indent="-342900" algn="just">
              <a:buFont typeface="Arial" panose="020B0604020202020204" pitchFamily="34" charset="0"/>
              <a:buChar char="•"/>
            </a:pPr>
            <a:r>
              <a:rPr lang="en-US" sz="2600" dirty="0">
                <a:cs typeface="Arial" panose="020B0604020202020204" pitchFamily="34" charset="0"/>
              </a:rPr>
              <a:t>The members of the community are bound by the pursuit of common values and goals</a:t>
            </a:r>
            <a:endParaRPr lang="de-DE"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36CD218-1291-42A0-A18E-CE3CE8B83FAF}"/>
              </a:ext>
            </a:extLst>
          </p:cNvPr>
          <p:cNvPicPr>
            <a:picLocks noChangeAspect="1"/>
          </p:cNvPicPr>
          <p:nvPr/>
        </p:nvPicPr>
        <p:blipFill>
          <a:blip r:embed="rId3"/>
          <a:stretch>
            <a:fillRect/>
          </a:stretch>
        </p:blipFill>
        <p:spPr>
          <a:xfrm>
            <a:off x="6406907" y="1127450"/>
            <a:ext cx="5578264" cy="4947844"/>
          </a:xfrm>
          <a:prstGeom prst="rect">
            <a:avLst/>
          </a:prstGeom>
        </p:spPr>
      </p:pic>
      <p:sp>
        <p:nvSpPr>
          <p:cNvPr id="9" name="Textfeld 1">
            <a:extLst>
              <a:ext uri="{FF2B5EF4-FFF2-40B4-BE49-F238E27FC236}">
                <a16:creationId xmlns:a16="http://schemas.microsoft.com/office/drawing/2014/main" xmlns="" id="{AECE1548-F4EB-4CB8-93D7-16B93DF07E87}"/>
              </a:ext>
            </a:extLst>
          </p:cNvPr>
          <p:cNvSpPr txBox="1"/>
          <p:nvPr/>
        </p:nvSpPr>
        <p:spPr>
          <a:xfrm>
            <a:off x="387530" y="5244297"/>
            <a:ext cx="5708470"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87856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8339</Words>
  <Application>Microsoft Office PowerPoint</Application>
  <PresentationFormat>Widescreen</PresentationFormat>
  <Paragraphs>386</Paragraphs>
  <Slides>47</Slides>
  <Notes>0</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47</vt:i4>
      </vt:variant>
    </vt:vector>
  </HeadingPairs>
  <TitlesOfParts>
    <vt:vector size="53"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43</cp:revision>
  <dcterms:created xsi:type="dcterms:W3CDTF">2020-06-03T14:30:57Z</dcterms:created>
  <dcterms:modified xsi:type="dcterms:W3CDTF">2022-06-14T09:01:56Z</dcterms:modified>
</cp:coreProperties>
</file>